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66" r:id="rId11"/>
  </p:sldIdLst>
  <p:sldSz cx="9144000" cy="5143500" type="screen16x9"/>
  <p:notesSz cx="6858000" cy="9144000"/>
  <p:embeddedFontLst>
    <p:embeddedFont>
      <p:font typeface="Roboto" panose="020B0604020202020204" charset="0"/>
      <p:regular r:id="rId13"/>
      <p:bold r:id="rId14"/>
      <p:italic r:id="rId15"/>
      <p:boldItalic r:id="rId16"/>
    </p:embeddedFont>
    <p:embeddedFont>
      <p:font typeface="Maven Pro" panose="020B0604020202020204" charset="0"/>
      <p:regular r:id="rId17"/>
      <p:bold r:id="rId18"/>
    </p:embeddedFont>
    <p:embeddedFont>
      <p:font typeface="Nuni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19222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0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515b512c2e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515b512c2e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239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515b512c2e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515b512c2e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06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515b512c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515b512c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12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515b512c2e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515b512c2e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36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515b512c2e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515b512c2e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55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515b512c2e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515b512c2e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63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515b512c2e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515b512c2e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515b512c2e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515b512c2e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47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515b512c2e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515b512c2e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1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grpSp>
        <p:nvGrpSpPr>
          <p:cNvPr id="11" name="Google Shape;11;p2"/>
          <p:cNvGrpSpPr/>
          <p:nvPr/>
        </p:nvGrpSpPr>
        <p:grpSpPr>
          <a:xfrm>
            <a:off x="7343003" y="3409675"/>
            <a:ext cx="1691422" cy="1732548"/>
            <a:chOff x="7343003" y="3409675"/>
            <a:chExt cx="1691422" cy="1732548"/>
          </a:xfrm>
        </p:grpSpPr>
        <p:grpSp>
          <p:nvGrpSpPr>
            <p:cNvPr id="12" name="Google Shape;12;p2"/>
            <p:cNvGrpSpPr/>
            <p:nvPr/>
          </p:nvGrpSpPr>
          <p:grpSpPr>
            <a:xfrm>
              <a:off x="7343003" y="4453711"/>
              <a:ext cx="316800" cy="688513"/>
              <a:chOff x="7343003" y="4453711"/>
              <a:chExt cx="316800" cy="688513"/>
            </a:xfrm>
          </p:grpSpPr>
          <p:sp>
            <p:nvSpPr>
              <p:cNvPr id="13" name="Google Shape;13;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801210" y="4105700"/>
              <a:ext cx="316800" cy="1036523"/>
              <a:chOff x="7801210" y="4105700"/>
              <a:chExt cx="316800" cy="1036523"/>
            </a:xfrm>
          </p:grpSpPr>
          <p:sp>
            <p:nvSpPr>
              <p:cNvPr id="16" name="Google Shape;16;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8259418" y="3757688"/>
              <a:ext cx="316800" cy="1384535"/>
              <a:chOff x="8259418" y="3757688"/>
              <a:chExt cx="316800" cy="1384535"/>
            </a:xfrm>
          </p:grpSpPr>
          <p:sp>
            <p:nvSpPr>
              <p:cNvPr id="20" name="Google Shape;20;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8717625" y="3409675"/>
              <a:ext cx="316800" cy="1732548"/>
              <a:chOff x="8717625" y="3409675"/>
              <a:chExt cx="316800" cy="1732548"/>
            </a:xfrm>
          </p:grpSpPr>
          <p:sp>
            <p:nvSpPr>
              <p:cNvPr id="25" name="Google Shape;25;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 name="Google Shape;30;p2"/>
          <p:cNvGrpSpPr/>
          <p:nvPr/>
        </p:nvGrpSpPr>
        <p:grpSpPr>
          <a:xfrm>
            <a:off x="5043503" y="0"/>
            <a:ext cx="3814072" cy="3839102"/>
            <a:chOff x="5043503" y="0"/>
            <a:chExt cx="3814072" cy="3839102"/>
          </a:xfrm>
        </p:grpSpPr>
        <p:sp>
          <p:nvSpPr>
            <p:cNvPr id="31" name="Google Shape;31;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7647812" y="2704283"/>
              <a:ext cx="635219" cy="635219"/>
              <a:chOff x="6725724" y="2701260"/>
              <a:chExt cx="1208101" cy="1208100"/>
            </a:xfrm>
          </p:grpSpPr>
          <p:sp>
            <p:nvSpPr>
              <p:cNvPr id="34" name="Google Shape;34;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a:off x="7952720" y="179238"/>
              <a:ext cx="873165" cy="873003"/>
              <a:chOff x="7754428" y="208725"/>
              <a:chExt cx="541800" cy="541800"/>
            </a:xfrm>
          </p:grpSpPr>
          <p:sp>
            <p:nvSpPr>
              <p:cNvPr id="39" name="Google Shape;39;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8" name="Google Shape;48;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9" name="Google Shape;49;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grpSp>
        <p:nvGrpSpPr>
          <p:cNvPr id="143" name="Google Shape;143;p11"/>
          <p:cNvGrpSpPr/>
          <p:nvPr/>
        </p:nvGrpSpPr>
        <p:grpSpPr>
          <a:xfrm>
            <a:off x="52" y="4099200"/>
            <a:ext cx="9144036" cy="1044300"/>
            <a:chOff x="52" y="4099200"/>
            <a:chExt cx="9144036" cy="1044300"/>
          </a:xfrm>
        </p:grpSpPr>
        <p:grpSp>
          <p:nvGrpSpPr>
            <p:cNvPr id="144" name="Google Shape;144;p11"/>
            <p:cNvGrpSpPr/>
            <p:nvPr/>
          </p:nvGrpSpPr>
          <p:grpSpPr>
            <a:xfrm>
              <a:off x="52" y="4309200"/>
              <a:ext cx="231622" cy="834300"/>
              <a:chOff x="2688737" y="4301380"/>
              <a:chExt cx="231900" cy="834300"/>
            </a:xfrm>
          </p:grpSpPr>
          <p:sp>
            <p:nvSpPr>
              <p:cNvPr id="145" name="Google Shape;14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11"/>
            <p:cNvGrpSpPr/>
            <p:nvPr/>
          </p:nvGrpSpPr>
          <p:grpSpPr>
            <a:xfrm>
              <a:off x="371406" y="4099200"/>
              <a:ext cx="231622" cy="1044300"/>
              <a:chOff x="2688737" y="4091380"/>
              <a:chExt cx="231900" cy="1044300"/>
            </a:xfrm>
          </p:grpSpPr>
          <p:sp>
            <p:nvSpPr>
              <p:cNvPr id="150" name="Google Shape;15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1"/>
            <p:cNvGrpSpPr/>
            <p:nvPr/>
          </p:nvGrpSpPr>
          <p:grpSpPr>
            <a:xfrm>
              <a:off x="742761" y="4309200"/>
              <a:ext cx="231622" cy="834300"/>
              <a:chOff x="2688737" y="4301380"/>
              <a:chExt cx="231900" cy="834300"/>
            </a:xfrm>
          </p:grpSpPr>
          <p:sp>
            <p:nvSpPr>
              <p:cNvPr id="156" name="Google Shape;156;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1"/>
            <p:cNvGrpSpPr/>
            <p:nvPr/>
          </p:nvGrpSpPr>
          <p:grpSpPr>
            <a:xfrm>
              <a:off x="1114115" y="4518900"/>
              <a:ext cx="231622" cy="624600"/>
              <a:chOff x="2688737" y="4511080"/>
              <a:chExt cx="231900" cy="624600"/>
            </a:xfrm>
          </p:grpSpPr>
          <p:sp>
            <p:nvSpPr>
              <p:cNvPr id="161" name="Google Shape;161;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11"/>
            <p:cNvGrpSpPr/>
            <p:nvPr/>
          </p:nvGrpSpPr>
          <p:grpSpPr>
            <a:xfrm>
              <a:off x="1856753" y="4099200"/>
              <a:ext cx="231600" cy="1044300"/>
              <a:chOff x="1856753" y="4099200"/>
              <a:chExt cx="231600" cy="1044300"/>
            </a:xfrm>
          </p:grpSpPr>
          <p:sp>
            <p:nvSpPr>
              <p:cNvPr id="165" name="Google Shape;165;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1"/>
            <p:cNvGrpSpPr/>
            <p:nvPr/>
          </p:nvGrpSpPr>
          <p:grpSpPr>
            <a:xfrm>
              <a:off x="2228107" y="4309200"/>
              <a:ext cx="231600" cy="834300"/>
              <a:chOff x="2228107" y="4309200"/>
              <a:chExt cx="231600" cy="834300"/>
            </a:xfrm>
          </p:grpSpPr>
          <p:sp>
            <p:nvSpPr>
              <p:cNvPr id="171" name="Google Shape;171;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1"/>
            <p:cNvGrpSpPr/>
            <p:nvPr/>
          </p:nvGrpSpPr>
          <p:grpSpPr>
            <a:xfrm>
              <a:off x="2599462" y="4518900"/>
              <a:ext cx="231600" cy="624600"/>
              <a:chOff x="2599462" y="4518900"/>
              <a:chExt cx="231600" cy="624600"/>
            </a:xfrm>
          </p:grpSpPr>
          <p:sp>
            <p:nvSpPr>
              <p:cNvPr id="176" name="Google Shape;176;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1"/>
            <p:cNvGrpSpPr/>
            <p:nvPr/>
          </p:nvGrpSpPr>
          <p:grpSpPr>
            <a:xfrm>
              <a:off x="3342171" y="4099200"/>
              <a:ext cx="231600" cy="1044300"/>
              <a:chOff x="3342171" y="4099200"/>
              <a:chExt cx="231600" cy="1044300"/>
            </a:xfrm>
          </p:grpSpPr>
          <p:sp>
            <p:nvSpPr>
              <p:cNvPr id="180" name="Google Shape;180;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1"/>
            <p:cNvGrpSpPr/>
            <p:nvPr/>
          </p:nvGrpSpPr>
          <p:grpSpPr>
            <a:xfrm>
              <a:off x="3713525" y="4309200"/>
              <a:ext cx="231600" cy="834300"/>
              <a:chOff x="3713525" y="4309200"/>
              <a:chExt cx="231600" cy="834300"/>
            </a:xfrm>
          </p:grpSpPr>
          <p:sp>
            <p:nvSpPr>
              <p:cNvPr id="186" name="Google Shape;186;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11"/>
            <p:cNvGrpSpPr/>
            <p:nvPr/>
          </p:nvGrpSpPr>
          <p:grpSpPr>
            <a:xfrm>
              <a:off x="1485398" y="4309200"/>
              <a:ext cx="231600" cy="834300"/>
              <a:chOff x="1485398" y="4309200"/>
              <a:chExt cx="231600" cy="834300"/>
            </a:xfrm>
          </p:grpSpPr>
          <p:sp>
            <p:nvSpPr>
              <p:cNvPr id="191" name="Google Shape;191;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11"/>
            <p:cNvGrpSpPr/>
            <p:nvPr/>
          </p:nvGrpSpPr>
          <p:grpSpPr>
            <a:xfrm>
              <a:off x="4084879" y="4518900"/>
              <a:ext cx="231600" cy="624600"/>
              <a:chOff x="4084879" y="4518900"/>
              <a:chExt cx="231600" cy="624600"/>
            </a:xfrm>
          </p:grpSpPr>
          <p:sp>
            <p:nvSpPr>
              <p:cNvPr id="196" name="Google Shape;196;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1"/>
            <p:cNvGrpSpPr/>
            <p:nvPr/>
          </p:nvGrpSpPr>
          <p:grpSpPr>
            <a:xfrm>
              <a:off x="2970816" y="4309200"/>
              <a:ext cx="231600" cy="834300"/>
              <a:chOff x="2970816" y="4309200"/>
              <a:chExt cx="231600" cy="834300"/>
            </a:xfrm>
          </p:grpSpPr>
          <p:sp>
            <p:nvSpPr>
              <p:cNvPr id="200" name="Google Shape;200;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11"/>
            <p:cNvGrpSpPr/>
            <p:nvPr/>
          </p:nvGrpSpPr>
          <p:grpSpPr>
            <a:xfrm>
              <a:off x="4456234" y="4309200"/>
              <a:ext cx="231600" cy="834300"/>
              <a:chOff x="4456234" y="4309200"/>
              <a:chExt cx="231600" cy="834300"/>
            </a:xfrm>
          </p:grpSpPr>
          <p:sp>
            <p:nvSpPr>
              <p:cNvPr id="205" name="Google Shape;205;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1"/>
            <p:cNvGrpSpPr/>
            <p:nvPr/>
          </p:nvGrpSpPr>
          <p:grpSpPr>
            <a:xfrm>
              <a:off x="4827588" y="4099200"/>
              <a:ext cx="231600" cy="1044300"/>
              <a:chOff x="4827588" y="4099200"/>
              <a:chExt cx="231600" cy="1044300"/>
            </a:xfrm>
          </p:grpSpPr>
          <p:sp>
            <p:nvSpPr>
              <p:cNvPr id="210" name="Google Shape;210;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1"/>
            <p:cNvGrpSpPr/>
            <p:nvPr/>
          </p:nvGrpSpPr>
          <p:grpSpPr>
            <a:xfrm>
              <a:off x="5198943" y="4309200"/>
              <a:ext cx="231600" cy="834300"/>
              <a:chOff x="5198943" y="4309200"/>
              <a:chExt cx="231600" cy="834300"/>
            </a:xfrm>
          </p:grpSpPr>
          <p:sp>
            <p:nvSpPr>
              <p:cNvPr id="216" name="Google Shape;216;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1"/>
            <p:cNvGrpSpPr/>
            <p:nvPr/>
          </p:nvGrpSpPr>
          <p:grpSpPr>
            <a:xfrm>
              <a:off x="5570297" y="4518900"/>
              <a:ext cx="231600" cy="624600"/>
              <a:chOff x="5570297" y="4518900"/>
              <a:chExt cx="231600" cy="624600"/>
            </a:xfrm>
          </p:grpSpPr>
          <p:sp>
            <p:nvSpPr>
              <p:cNvPr id="221" name="Google Shape;221;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1"/>
            <p:cNvGrpSpPr/>
            <p:nvPr/>
          </p:nvGrpSpPr>
          <p:grpSpPr>
            <a:xfrm>
              <a:off x="5941652" y="4309200"/>
              <a:ext cx="231600" cy="834300"/>
              <a:chOff x="5941652" y="4309200"/>
              <a:chExt cx="231600" cy="834300"/>
            </a:xfrm>
          </p:grpSpPr>
          <p:sp>
            <p:nvSpPr>
              <p:cNvPr id="225" name="Google Shape;225;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1"/>
            <p:cNvGrpSpPr/>
            <p:nvPr/>
          </p:nvGrpSpPr>
          <p:grpSpPr>
            <a:xfrm>
              <a:off x="6313006" y="4099200"/>
              <a:ext cx="231600" cy="1044300"/>
              <a:chOff x="6313006" y="4099200"/>
              <a:chExt cx="231600" cy="1044300"/>
            </a:xfrm>
          </p:grpSpPr>
          <p:sp>
            <p:nvSpPr>
              <p:cNvPr id="230" name="Google Shape;230;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11"/>
            <p:cNvGrpSpPr/>
            <p:nvPr/>
          </p:nvGrpSpPr>
          <p:grpSpPr>
            <a:xfrm>
              <a:off x="6684361" y="4309200"/>
              <a:ext cx="231600" cy="834300"/>
              <a:chOff x="6684361" y="4309200"/>
              <a:chExt cx="231600" cy="834300"/>
            </a:xfrm>
          </p:grpSpPr>
          <p:sp>
            <p:nvSpPr>
              <p:cNvPr id="236" name="Google Shape;236;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1"/>
            <p:cNvGrpSpPr/>
            <p:nvPr/>
          </p:nvGrpSpPr>
          <p:grpSpPr>
            <a:xfrm>
              <a:off x="7055715" y="4518900"/>
              <a:ext cx="231600" cy="624600"/>
              <a:chOff x="7055715" y="4518900"/>
              <a:chExt cx="231600" cy="624600"/>
            </a:xfrm>
          </p:grpSpPr>
          <p:sp>
            <p:nvSpPr>
              <p:cNvPr id="241" name="Google Shape;241;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11"/>
            <p:cNvGrpSpPr/>
            <p:nvPr/>
          </p:nvGrpSpPr>
          <p:grpSpPr>
            <a:xfrm>
              <a:off x="7798424" y="4099200"/>
              <a:ext cx="231600" cy="1044300"/>
              <a:chOff x="7798424" y="4099200"/>
              <a:chExt cx="231600" cy="1044300"/>
            </a:xfrm>
          </p:grpSpPr>
          <p:sp>
            <p:nvSpPr>
              <p:cNvPr id="245" name="Google Shape;245;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1"/>
            <p:cNvGrpSpPr/>
            <p:nvPr/>
          </p:nvGrpSpPr>
          <p:grpSpPr>
            <a:xfrm>
              <a:off x="8169779" y="4309200"/>
              <a:ext cx="231600" cy="834300"/>
              <a:chOff x="8169779" y="4309200"/>
              <a:chExt cx="231600" cy="834300"/>
            </a:xfrm>
          </p:grpSpPr>
          <p:sp>
            <p:nvSpPr>
              <p:cNvPr id="251" name="Google Shape;251;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11"/>
            <p:cNvGrpSpPr/>
            <p:nvPr/>
          </p:nvGrpSpPr>
          <p:grpSpPr>
            <a:xfrm>
              <a:off x="7427070" y="4309200"/>
              <a:ext cx="231600" cy="834300"/>
              <a:chOff x="7427070" y="4309200"/>
              <a:chExt cx="231600" cy="834300"/>
            </a:xfrm>
          </p:grpSpPr>
          <p:sp>
            <p:nvSpPr>
              <p:cNvPr id="256" name="Google Shape;256;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1"/>
            <p:cNvGrpSpPr/>
            <p:nvPr/>
          </p:nvGrpSpPr>
          <p:grpSpPr>
            <a:xfrm>
              <a:off x="8541133" y="4518900"/>
              <a:ext cx="231600" cy="624600"/>
              <a:chOff x="8541133" y="4518900"/>
              <a:chExt cx="231600" cy="624600"/>
            </a:xfrm>
          </p:grpSpPr>
          <p:sp>
            <p:nvSpPr>
              <p:cNvPr id="261" name="Google Shape;261;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1"/>
            <p:cNvGrpSpPr/>
            <p:nvPr/>
          </p:nvGrpSpPr>
          <p:grpSpPr>
            <a:xfrm>
              <a:off x="8912488" y="4309200"/>
              <a:ext cx="231600" cy="834300"/>
              <a:chOff x="8912488" y="4309200"/>
              <a:chExt cx="231600" cy="834300"/>
            </a:xfrm>
          </p:grpSpPr>
          <p:sp>
            <p:nvSpPr>
              <p:cNvPr id="265" name="Google Shape;265;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70" name="Google Shape;270;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1" name="Google Shape;271;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2"/>
        <p:cNvGrpSpPr/>
        <p:nvPr/>
      </p:nvGrpSpPr>
      <p:grpSpPr>
        <a:xfrm>
          <a:off x="0" y="0"/>
          <a:ext cx="0" cy="0"/>
          <a:chOff x="0" y="0"/>
          <a:chExt cx="0" cy="0"/>
        </a:xfrm>
      </p:grpSpPr>
      <p:sp>
        <p:nvSpPr>
          <p:cNvPr id="273" name="Google Shape;273;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146769" y="3406"/>
            <a:ext cx="1233215" cy="1384535"/>
            <a:chOff x="146769" y="3406"/>
            <a:chExt cx="1233215" cy="1384535"/>
          </a:xfrm>
        </p:grpSpPr>
        <p:grpSp>
          <p:nvGrpSpPr>
            <p:cNvPr id="52" name="Google Shape;52;p3"/>
            <p:cNvGrpSpPr/>
            <p:nvPr/>
          </p:nvGrpSpPr>
          <p:grpSpPr>
            <a:xfrm>
              <a:off x="1063183" y="3406"/>
              <a:ext cx="316800" cy="688513"/>
              <a:chOff x="1063183" y="3406"/>
              <a:chExt cx="316800" cy="688513"/>
            </a:xfrm>
          </p:grpSpPr>
          <p:sp>
            <p:nvSpPr>
              <p:cNvPr id="53" name="Google Shape;53;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3"/>
            <p:cNvGrpSpPr/>
            <p:nvPr/>
          </p:nvGrpSpPr>
          <p:grpSpPr>
            <a:xfrm>
              <a:off x="604976" y="3406"/>
              <a:ext cx="316800" cy="1036524"/>
              <a:chOff x="604976" y="3406"/>
              <a:chExt cx="316800" cy="1036524"/>
            </a:xfrm>
          </p:grpSpPr>
          <p:sp>
            <p:nvSpPr>
              <p:cNvPr id="56" name="Google Shape;56;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146769" y="3406"/>
              <a:ext cx="316800" cy="1384535"/>
              <a:chOff x="146769" y="3406"/>
              <a:chExt cx="316800" cy="1384535"/>
            </a:xfrm>
          </p:grpSpPr>
          <p:sp>
            <p:nvSpPr>
              <p:cNvPr id="60" name="Google Shape;60;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Google Shape;64;p3"/>
          <p:cNvGrpSpPr/>
          <p:nvPr/>
        </p:nvGrpSpPr>
        <p:grpSpPr>
          <a:xfrm>
            <a:off x="6775084" y="2904008"/>
            <a:ext cx="2186148" cy="2239500"/>
            <a:chOff x="6775084" y="2904008"/>
            <a:chExt cx="2186148" cy="2239500"/>
          </a:xfrm>
        </p:grpSpPr>
        <p:grpSp>
          <p:nvGrpSpPr>
            <p:cNvPr id="65" name="Google Shape;65;p3"/>
            <p:cNvGrpSpPr/>
            <p:nvPr/>
          </p:nvGrpSpPr>
          <p:grpSpPr>
            <a:xfrm>
              <a:off x="6775084" y="4253708"/>
              <a:ext cx="409500" cy="889800"/>
              <a:chOff x="6775084" y="4253708"/>
              <a:chExt cx="409500" cy="889800"/>
            </a:xfrm>
          </p:grpSpPr>
          <p:sp>
            <p:nvSpPr>
              <p:cNvPr id="66" name="Google Shape;66;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3"/>
            <p:cNvGrpSpPr/>
            <p:nvPr/>
          </p:nvGrpSpPr>
          <p:grpSpPr>
            <a:xfrm>
              <a:off x="7367299" y="3804008"/>
              <a:ext cx="409500" cy="1339500"/>
              <a:chOff x="7367299" y="3804008"/>
              <a:chExt cx="409500" cy="1339500"/>
            </a:xfrm>
          </p:grpSpPr>
          <p:sp>
            <p:nvSpPr>
              <p:cNvPr id="69" name="Google Shape;69;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3"/>
            <p:cNvGrpSpPr/>
            <p:nvPr/>
          </p:nvGrpSpPr>
          <p:grpSpPr>
            <a:xfrm>
              <a:off x="7959516" y="3354008"/>
              <a:ext cx="409500" cy="1789500"/>
              <a:chOff x="7959516" y="3354008"/>
              <a:chExt cx="409500" cy="1789500"/>
            </a:xfrm>
          </p:grpSpPr>
          <p:sp>
            <p:nvSpPr>
              <p:cNvPr id="73" name="Google Shape;73;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8551731" y="2904008"/>
              <a:ext cx="409500" cy="2239500"/>
              <a:chOff x="8551731" y="2904008"/>
              <a:chExt cx="409500" cy="2239500"/>
            </a:xfrm>
          </p:grpSpPr>
          <p:sp>
            <p:nvSpPr>
              <p:cNvPr id="78" name="Google Shape;78;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4" name="Google Shape;84;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grpSp>
        <p:nvGrpSpPr>
          <p:cNvPr id="86" name="Google Shape;86;p4"/>
          <p:cNvGrpSpPr/>
          <p:nvPr/>
        </p:nvGrpSpPr>
        <p:grpSpPr>
          <a:xfrm>
            <a:off x="625966" y="299376"/>
            <a:ext cx="999312" cy="999312"/>
            <a:chOff x="348199" y="179450"/>
            <a:chExt cx="1116300" cy="1116300"/>
          </a:xfrm>
        </p:grpSpPr>
        <p:sp>
          <p:nvSpPr>
            <p:cNvPr id="87" name="Google Shape;87;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1" name="Google Shape;91;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grpSp>
        <p:nvGrpSpPr>
          <p:cNvPr id="93" name="Google Shape;93;p5"/>
          <p:cNvGrpSpPr/>
          <p:nvPr/>
        </p:nvGrpSpPr>
        <p:grpSpPr>
          <a:xfrm>
            <a:off x="625966" y="299376"/>
            <a:ext cx="999312" cy="999312"/>
            <a:chOff x="348199" y="179450"/>
            <a:chExt cx="1116300" cy="1116300"/>
          </a:xfrm>
        </p:grpSpPr>
        <p:sp>
          <p:nvSpPr>
            <p:cNvPr id="94" name="Google Shape;94;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7" name="Google Shape;97;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grpSp>
        <p:nvGrpSpPr>
          <p:cNvPr id="101" name="Google Shape;101;p6"/>
          <p:cNvGrpSpPr/>
          <p:nvPr/>
        </p:nvGrpSpPr>
        <p:grpSpPr>
          <a:xfrm>
            <a:off x="625966" y="299376"/>
            <a:ext cx="999312" cy="999312"/>
            <a:chOff x="348199" y="179450"/>
            <a:chExt cx="1116300" cy="1116300"/>
          </a:xfrm>
        </p:grpSpPr>
        <p:sp>
          <p:nvSpPr>
            <p:cNvPr id="102" name="Google Shape;102;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5" name="Google Shape;105;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6"/>
        <p:cNvGrpSpPr/>
        <p:nvPr/>
      </p:nvGrpSpPr>
      <p:grpSpPr>
        <a:xfrm>
          <a:off x="0" y="0"/>
          <a:ext cx="0" cy="0"/>
          <a:chOff x="0" y="0"/>
          <a:chExt cx="0" cy="0"/>
        </a:xfrm>
      </p:grpSpPr>
      <p:grpSp>
        <p:nvGrpSpPr>
          <p:cNvPr id="107" name="Google Shape;107;p7"/>
          <p:cNvGrpSpPr/>
          <p:nvPr/>
        </p:nvGrpSpPr>
        <p:grpSpPr>
          <a:xfrm>
            <a:off x="625966" y="299376"/>
            <a:ext cx="999312" cy="999312"/>
            <a:chOff x="348199" y="179450"/>
            <a:chExt cx="1116300" cy="1116300"/>
          </a:xfrm>
        </p:grpSpPr>
        <p:sp>
          <p:nvSpPr>
            <p:cNvPr id="108" name="Google Shape;108;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1" name="Google Shape;111;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2" name="Google Shape;112;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3"/>
        <p:cNvGrpSpPr/>
        <p:nvPr/>
      </p:nvGrpSpPr>
      <p:grpSpPr>
        <a:xfrm>
          <a:off x="0" y="0"/>
          <a:ext cx="0" cy="0"/>
          <a:chOff x="0" y="0"/>
          <a:chExt cx="0" cy="0"/>
        </a:xfrm>
      </p:grpSpPr>
      <p:grpSp>
        <p:nvGrpSpPr>
          <p:cNvPr id="114" name="Google Shape;114;p8"/>
          <p:cNvGrpSpPr/>
          <p:nvPr/>
        </p:nvGrpSpPr>
        <p:grpSpPr>
          <a:xfrm>
            <a:off x="6866714" y="1306"/>
            <a:ext cx="2267451" cy="2601690"/>
            <a:chOff x="6790514" y="1306"/>
            <a:chExt cx="2267451" cy="2601690"/>
          </a:xfrm>
        </p:grpSpPr>
        <p:grpSp>
          <p:nvGrpSpPr>
            <p:cNvPr id="115" name="Google Shape;115;p8"/>
            <p:cNvGrpSpPr/>
            <p:nvPr/>
          </p:nvGrpSpPr>
          <p:grpSpPr>
            <a:xfrm>
              <a:off x="7067465" y="1306"/>
              <a:ext cx="1990500" cy="1990200"/>
              <a:chOff x="7067465" y="1306"/>
              <a:chExt cx="1990500" cy="1990200"/>
            </a:xfrm>
          </p:grpSpPr>
          <p:sp>
            <p:nvSpPr>
              <p:cNvPr id="116" name="Google Shape;116;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8"/>
            <p:cNvGrpSpPr/>
            <p:nvPr/>
          </p:nvGrpSpPr>
          <p:grpSpPr>
            <a:xfrm>
              <a:off x="8207126" y="1807996"/>
              <a:ext cx="795000" cy="795000"/>
              <a:chOff x="8207126" y="1807996"/>
              <a:chExt cx="795000" cy="795000"/>
            </a:xfrm>
          </p:grpSpPr>
          <p:sp>
            <p:nvSpPr>
              <p:cNvPr id="120" name="Google Shape;120;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8"/>
            <p:cNvGrpSpPr/>
            <p:nvPr/>
          </p:nvGrpSpPr>
          <p:grpSpPr>
            <a:xfrm>
              <a:off x="6790514" y="118857"/>
              <a:ext cx="548700" cy="548700"/>
              <a:chOff x="6790514" y="118857"/>
              <a:chExt cx="548700" cy="548700"/>
            </a:xfrm>
          </p:grpSpPr>
          <p:sp>
            <p:nvSpPr>
              <p:cNvPr id="124" name="Google Shape;124;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 name="Google Shape;126;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7" name="Google Shape;127;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
        <p:cNvGrpSpPr/>
        <p:nvPr/>
      </p:nvGrpSpPr>
      <p:grpSpPr>
        <a:xfrm>
          <a:off x="0" y="0"/>
          <a:ext cx="0" cy="0"/>
          <a:chOff x="0" y="0"/>
          <a:chExt cx="0" cy="0"/>
        </a:xfrm>
      </p:grpSpPr>
      <p:grpSp>
        <p:nvGrpSpPr>
          <p:cNvPr id="129" name="Google Shape;129;p9"/>
          <p:cNvGrpSpPr/>
          <p:nvPr/>
        </p:nvGrpSpPr>
        <p:grpSpPr>
          <a:xfrm>
            <a:off x="625966" y="299376"/>
            <a:ext cx="999312" cy="999312"/>
            <a:chOff x="348199" y="179450"/>
            <a:chExt cx="1116300" cy="1116300"/>
          </a:xfrm>
        </p:grpSpPr>
        <p:sp>
          <p:nvSpPr>
            <p:cNvPr id="130" name="Google Shape;130;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3" name="Google Shape;133;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4" name="Google Shape;134;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5" name="Google Shape;135;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6"/>
        <p:cNvGrpSpPr/>
        <p:nvPr/>
      </p:nvGrpSpPr>
      <p:grpSpPr>
        <a:xfrm>
          <a:off x="0" y="0"/>
          <a:ext cx="0" cy="0"/>
          <a:chOff x="0" y="0"/>
          <a:chExt cx="0" cy="0"/>
        </a:xfrm>
      </p:grpSpPr>
      <p:grpSp>
        <p:nvGrpSpPr>
          <p:cNvPr id="137" name="Google Shape;137;p10"/>
          <p:cNvGrpSpPr/>
          <p:nvPr/>
        </p:nvGrpSpPr>
        <p:grpSpPr>
          <a:xfrm>
            <a:off x="713373" y="3847119"/>
            <a:ext cx="825392" cy="825392"/>
            <a:chOff x="348199" y="179450"/>
            <a:chExt cx="1116300" cy="1116300"/>
          </a:xfrm>
        </p:grpSpPr>
        <p:sp>
          <p:nvSpPr>
            <p:cNvPr id="138" name="Google Shape;138;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1" name="Google Shape;141;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‹Nº›</a:t>
            </a:fld>
            <a:endParaRPr/>
          </a:p>
        </p:txBody>
      </p:sp>
      <p:pic>
        <p:nvPicPr>
          <p:cNvPr id="9" name="Google Shape;9;p1"/>
          <p:cNvPicPr preferRelativeResize="0"/>
          <p:nvPr/>
        </p:nvPicPr>
        <p:blipFill>
          <a:blip r:embed="rId13">
            <a:alphaModFix amt="20000"/>
          </a:blip>
          <a:stretch>
            <a:fillRect/>
          </a:stretch>
        </p:blipFill>
        <p:spPr>
          <a:xfrm rot="4">
            <a:off x="2860751" y="115804"/>
            <a:ext cx="3422499" cy="49118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3.png"/><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image" Target="../media/image5.pn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slide" Target="slide6.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1.xm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a:hlinkClick r:id="rId3" action="ppaction://hlinksldjump"/>
          </p:cNvPr>
          <p:cNvSpPr/>
          <p:nvPr/>
        </p:nvSpPr>
        <p:spPr>
          <a:xfrm>
            <a:off x="484350" y="493381"/>
            <a:ext cx="2613300" cy="1573165"/>
          </a:xfrm>
          <a:prstGeom prst="roundRect">
            <a:avLst>
              <a:gd name="adj" fmla="val 16667"/>
            </a:avLst>
          </a:prstGeom>
          <a:solidFill>
            <a:srgbClr val="0D5DDF"/>
          </a:solidFill>
          <a:ln w="9525" cap="flat" cmpd="sng">
            <a:solidFill>
              <a:srgbClr val="840D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500" dirty="0" smtClean="0">
                <a:solidFill>
                  <a:schemeClr val="lt1"/>
                </a:solidFill>
                <a:latin typeface="Roboto"/>
                <a:ea typeface="Roboto"/>
                <a:cs typeface="Roboto"/>
                <a:sym typeface="Roboto"/>
              </a:rPr>
              <a:t>ASAMBLEA</a:t>
            </a:r>
          </a:p>
          <a:p>
            <a:pPr marL="0" lvl="0" indent="0" algn="ctr" rtl="0">
              <a:spcBef>
                <a:spcPts val="0"/>
              </a:spcBef>
              <a:spcAft>
                <a:spcPts val="0"/>
              </a:spcAft>
              <a:buNone/>
            </a:pPr>
            <a:r>
              <a:rPr lang="es" sz="1500" dirty="0" smtClean="0">
                <a:solidFill>
                  <a:schemeClr val="lt1"/>
                </a:solidFill>
                <a:latin typeface="Roboto"/>
                <a:ea typeface="Roboto"/>
                <a:cs typeface="Roboto"/>
                <a:sym typeface="Roboto"/>
              </a:rPr>
              <a:t>Directorio </a:t>
            </a:r>
            <a:r>
              <a:rPr lang="es" sz="1500" dirty="0">
                <a:solidFill>
                  <a:schemeClr val="lt1"/>
                </a:solidFill>
                <a:latin typeface="Roboto"/>
                <a:ea typeface="Roboto"/>
                <a:cs typeface="Roboto"/>
                <a:sym typeface="Roboto"/>
              </a:rPr>
              <a:t>de la Asociación</a:t>
            </a:r>
            <a:endParaRPr sz="1500" dirty="0">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s" sz="900" dirty="0">
                <a:solidFill>
                  <a:schemeClr val="lt1"/>
                </a:solidFill>
                <a:latin typeface="Roboto"/>
                <a:ea typeface="Roboto"/>
                <a:cs typeface="Roboto"/>
                <a:sym typeface="Roboto"/>
              </a:rPr>
              <a:t>Municipalidad </a:t>
            </a:r>
            <a:r>
              <a:rPr lang="es" sz="900" dirty="0" smtClean="0">
                <a:solidFill>
                  <a:schemeClr val="lt1"/>
                </a:solidFill>
                <a:latin typeface="Roboto"/>
                <a:ea typeface="Roboto"/>
                <a:cs typeface="Roboto"/>
                <a:sym typeface="Roboto"/>
              </a:rPr>
              <a:t>de Coelemu</a:t>
            </a:r>
            <a:endParaRPr sz="900" dirty="0">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s" sz="900" dirty="0">
                <a:solidFill>
                  <a:schemeClr val="lt1"/>
                </a:solidFill>
                <a:latin typeface="Roboto"/>
                <a:ea typeface="Roboto"/>
                <a:cs typeface="Roboto"/>
                <a:sym typeface="Roboto"/>
              </a:rPr>
              <a:t>Municipalidad de </a:t>
            </a:r>
            <a:r>
              <a:rPr lang="es" sz="900" dirty="0" smtClean="0">
                <a:solidFill>
                  <a:schemeClr val="lt1"/>
                </a:solidFill>
                <a:latin typeface="Roboto"/>
                <a:ea typeface="Roboto"/>
                <a:cs typeface="Roboto"/>
                <a:sym typeface="Roboto"/>
              </a:rPr>
              <a:t>Ránquil</a:t>
            </a:r>
            <a:endParaRPr sz="900" dirty="0">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s" sz="900" dirty="0">
                <a:solidFill>
                  <a:schemeClr val="lt1"/>
                </a:solidFill>
                <a:latin typeface="Roboto"/>
                <a:ea typeface="Roboto"/>
                <a:cs typeface="Roboto"/>
                <a:sym typeface="Roboto"/>
              </a:rPr>
              <a:t>Municipalidad de </a:t>
            </a:r>
            <a:r>
              <a:rPr lang="es" sz="900" dirty="0" smtClean="0">
                <a:solidFill>
                  <a:schemeClr val="lt1"/>
                </a:solidFill>
                <a:latin typeface="Roboto"/>
                <a:ea typeface="Roboto"/>
                <a:cs typeface="Roboto"/>
                <a:sym typeface="Roboto"/>
              </a:rPr>
              <a:t>Portezuelo</a:t>
            </a:r>
            <a:endParaRPr sz="900" dirty="0">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s" sz="900" dirty="0">
                <a:solidFill>
                  <a:schemeClr val="lt1"/>
                </a:solidFill>
                <a:latin typeface="Roboto"/>
                <a:ea typeface="Roboto"/>
                <a:cs typeface="Roboto"/>
                <a:sym typeface="Roboto"/>
              </a:rPr>
              <a:t>Municipalidad de </a:t>
            </a:r>
            <a:r>
              <a:rPr lang="es" sz="900" dirty="0" smtClean="0">
                <a:solidFill>
                  <a:schemeClr val="lt1"/>
                </a:solidFill>
                <a:latin typeface="Roboto"/>
                <a:ea typeface="Roboto"/>
                <a:cs typeface="Roboto"/>
                <a:sym typeface="Roboto"/>
              </a:rPr>
              <a:t>Quillón</a:t>
            </a:r>
          </a:p>
          <a:p>
            <a:pPr marL="457200" lvl="0" indent="-285750" algn="l" rtl="0">
              <a:spcBef>
                <a:spcPts val="0"/>
              </a:spcBef>
              <a:spcAft>
                <a:spcPts val="0"/>
              </a:spcAft>
              <a:buClr>
                <a:schemeClr val="lt1"/>
              </a:buClr>
              <a:buSzPts val="900"/>
              <a:buFont typeface="Roboto"/>
              <a:buChar char="●"/>
            </a:pPr>
            <a:r>
              <a:rPr lang="es" sz="900" dirty="0" smtClean="0">
                <a:solidFill>
                  <a:schemeClr val="lt1"/>
                </a:solidFill>
                <a:latin typeface="Roboto"/>
                <a:ea typeface="Roboto"/>
                <a:cs typeface="Roboto"/>
                <a:sym typeface="Roboto"/>
              </a:rPr>
              <a:t>Municipalidad de San Nicolás</a:t>
            </a:r>
          </a:p>
          <a:p>
            <a:pPr marL="457200" lvl="0" indent="-285750" algn="l" rtl="0">
              <a:spcBef>
                <a:spcPts val="0"/>
              </a:spcBef>
              <a:spcAft>
                <a:spcPts val="0"/>
              </a:spcAft>
              <a:buClr>
                <a:schemeClr val="lt1"/>
              </a:buClr>
              <a:buSzPts val="900"/>
              <a:buFont typeface="Roboto"/>
              <a:buChar char="●"/>
            </a:pPr>
            <a:r>
              <a:rPr lang="es" sz="900" dirty="0" smtClean="0">
                <a:solidFill>
                  <a:schemeClr val="lt1"/>
                </a:solidFill>
                <a:latin typeface="Roboto"/>
                <a:ea typeface="Roboto"/>
                <a:cs typeface="Roboto"/>
                <a:sym typeface="Roboto"/>
              </a:rPr>
              <a:t>Municipalidad de Ninhue</a:t>
            </a:r>
          </a:p>
          <a:p>
            <a:pPr marL="457200" lvl="0" indent="-285750" algn="l" rtl="0">
              <a:spcBef>
                <a:spcPts val="0"/>
              </a:spcBef>
              <a:spcAft>
                <a:spcPts val="0"/>
              </a:spcAft>
              <a:buClr>
                <a:schemeClr val="lt1"/>
              </a:buClr>
              <a:buSzPts val="900"/>
              <a:buFont typeface="Roboto"/>
              <a:buChar char="●"/>
            </a:pPr>
            <a:r>
              <a:rPr lang="es" sz="900" dirty="0" smtClean="0">
                <a:solidFill>
                  <a:schemeClr val="lt1"/>
                </a:solidFill>
                <a:latin typeface="Roboto"/>
                <a:ea typeface="Roboto"/>
                <a:cs typeface="Roboto"/>
                <a:sym typeface="Roboto"/>
              </a:rPr>
              <a:t>Municipalidad de Quirihue</a:t>
            </a:r>
          </a:p>
          <a:p>
            <a:pPr marL="457200" lvl="0" indent="-285750" algn="l" rtl="0">
              <a:spcBef>
                <a:spcPts val="0"/>
              </a:spcBef>
              <a:spcAft>
                <a:spcPts val="0"/>
              </a:spcAft>
              <a:buClr>
                <a:schemeClr val="lt1"/>
              </a:buClr>
              <a:buSzPts val="900"/>
              <a:buFont typeface="Roboto"/>
              <a:buChar char="●"/>
            </a:pPr>
            <a:r>
              <a:rPr lang="es" sz="900" dirty="0" smtClean="0">
                <a:solidFill>
                  <a:schemeClr val="lt1"/>
                </a:solidFill>
                <a:latin typeface="Roboto"/>
                <a:ea typeface="Roboto"/>
                <a:cs typeface="Roboto"/>
                <a:sym typeface="Roboto"/>
              </a:rPr>
              <a:t>Municipalidad de Trehuaco</a:t>
            </a:r>
            <a:endParaRPr sz="900" dirty="0">
              <a:solidFill>
                <a:schemeClr val="lt1"/>
              </a:solidFill>
              <a:latin typeface="Roboto"/>
              <a:ea typeface="Roboto"/>
              <a:cs typeface="Roboto"/>
              <a:sym typeface="Roboto"/>
            </a:endParaRPr>
          </a:p>
        </p:txBody>
      </p:sp>
      <p:cxnSp>
        <p:nvCxnSpPr>
          <p:cNvPr id="279" name="Google Shape;279;p13"/>
          <p:cNvCxnSpPr/>
          <p:nvPr/>
        </p:nvCxnSpPr>
        <p:spPr>
          <a:xfrm rot="16200000" flipH="1">
            <a:off x="2344838" y="1413414"/>
            <a:ext cx="345525" cy="1453198"/>
          </a:xfrm>
          <a:prstGeom prst="bentConnector3">
            <a:avLst>
              <a:gd name="adj1" fmla="val 152810"/>
            </a:avLst>
          </a:prstGeom>
          <a:noFill/>
          <a:ln w="9525" cap="flat" cmpd="sng">
            <a:solidFill>
              <a:srgbClr val="0D5DDF"/>
            </a:solidFill>
            <a:prstDash val="solid"/>
            <a:round/>
            <a:headEnd type="stealth" w="sm" len="sm"/>
            <a:tailEnd type="stealth" w="sm" len="sm"/>
          </a:ln>
        </p:spPr>
      </p:cxnSp>
      <p:sp>
        <p:nvSpPr>
          <p:cNvPr id="280" name="Google Shape;280;p13">
            <a:hlinkClick r:id="rId4" action="ppaction://hlinksldjump"/>
          </p:cNvPr>
          <p:cNvSpPr/>
          <p:nvPr/>
        </p:nvSpPr>
        <p:spPr>
          <a:xfrm>
            <a:off x="2233948" y="2312775"/>
            <a:ext cx="2020500" cy="647100"/>
          </a:xfrm>
          <a:prstGeom prst="roundRect">
            <a:avLst>
              <a:gd name="adj" fmla="val 16667"/>
            </a:avLst>
          </a:prstGeom>
          <a:solidFill>
            <a:srgbClr val="0D5DDF"/>
          </a:solidFill>
          <a:ln w="9525"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300">
                <a:solidFill>
                  <a:srgbClr val="FFFFFF"/>
                </a:solidFill>
                <a:latin typeface="Roboto"/>
                <a:ea typeface="Roboto"/>
                <a:cs typeface="Roboto"/>
                <a:sym typeface="Roboto"/>
              </a:rPr>
              <a:t>Secretaria Ejecutiva</a:t>
            </a:r>
            <a:endParaRPr sz="1100">
              <a:solidFill>
                <a:srgbClr val="FFFFFF"/>
              </a:solidFill>
              <a:latin typeface="Roboto"/>
              <a:ea typeface="Roboto"/>
              <a:cs typeface="Roboto"/>
              <a:sym typeface="Roboto"/>
            </a:endParaRPr>
          </a:p>
        </p:txBody>
      </p:sp>
      <p:sp>
        <p:nvSpPr>
          <p:cNvPr id="282" name="Google Shape;282;p13">
            <a:hlinkClick r:id="rId5" action="ppaction://hlinksldjump"/>
          </p:cNvPr>
          <p:cNvSpPr/>
          <p:nvPr/>
        </p:nvSpPr>
        <p:spPr>
          <a:xfrm>
            <a:off x="493600" y="2262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dirty="0">
                <a:solidFill>
                  <a:schemeClr val="lt1"/>
                </a:solidFill>
                <a:latin typeface="Roboto"/>
                <a:ea typeface="Roboto"/>
                <a:cs typeface="Roboto"/>
                <a:sym typeface="Roboto"/>
              </a:rPr>
              <a:t>Presidente</a:t>
            </a:r>
            <a:endParaRPr sz="1100" dirty="0">
              <a:solidFill>
                <a:schemeClr val="lt1"/>
              </a:solidFill>
              <a:latin typeface="Roboto"/>
              <a:ea typeface="Roboto"/>
              <a:cs typeface="Roboto"/>
              <a:sym typeface="Roboto"/>
            </a:endParaRPr>
          </a:p>
        </p:txBody>
      </p:sp>
      <p:cxnSp>
        <p:nvCxnSpPr>
          <p:cNvPr id="283" name="Google Shape;283;p13"/>
          <p:cNvCxnSpPr>
            <a:stCxn id="284" idx="2"/>
          </p:cNvCxnSpPr>
          <p:nvPr/>
        </p:nvCxnSpPr>
        <p:spPr>
          <a:xfrm rot="5400000">
            <a:off x="7054689" y="327467"/>
            <a:ext cx="275678" cy="987294"/>
          </a:xfrm>
          <a:prstGeom prst="bentConnector4">
            <a:avLst>
              <a:gd name="adj1" fmla="val 25406"/>
              <a:gd name="adj2" fmla="val 123154"/>
            </a:avLst>
          </a:prstGeom>
          <a:noFill/>
          <a:ln w="9525" cap="flat" cmpd="sng">
            <a:solidFill>
              <a:srgbClr val="0D5DDF"/>
            </a:solidFill>
            <a:prstDash val="solid"/>
            <a:round/>
            <a:headEnd type="none" w="sm" len="sm"/>
            <a:tailEnd type="stealth" w="sm" len="sm"/>
          </a:ln>
        </p:spPr>
      </p:cxnSp>
      <p:cxnSp>
        <p:nvCxnSpPr>
          <p:cNvPr id="285" name="Google Shape;285;p13"/>
          <p:cNvCxnSpPr>
            <a:stCxn id="278" idx="1"/>
            <a:endCxn id="282" idx="1"/>
          </p:cNvCxnSpPr>
          <p:nvPr/>
        </p:nvCxnSpPr>
        <p:spPr>
          <a:xfrm rot="10800000" flipH="1" flipV="1">
            <a:off x="484350" y="1279964"/>
            <a:ext cx="9250" cy="1156636"/>
          </a:xfrm>
          <a:prstGeom prst="bentConnector3">
            <a:avLst>
              <a:gd name="adj1" fmla="val -2471351"/>
            </a:avLst>
          </a:prstGeom>
          <a:noFill/>
          <a:ln w="9525" cap="flat" cmpd="sng">
            <a:solidFill>
              <a:srgbClr val="0D5DDF"/>
            </a:solidFill>
            <a:prstDash val="solid"/>
            <a:round/>
            <a:headEnd type="none" w="sm" len="sm"/>
            <a:tailEnd type="stealth" w="sm" len="sm"/>
          </a:ln>
        </p:spPr>
      </p:cxnSp>
      <p:sp>
        <p:nvSpPr>
          <p:cNvPr id="286" name="Google Shape;286;p13">
            <a:hlinkClick r:id="rId6" action="ppaction://hlinksldjump"/>
          </p:cNvPr>
          <p:cNvSpPr/>
          <p:nvPr/>
        </p:nvSpPr>
        <p:spPr>
          <a:xfrm>
            <a:off x="6684528" y="1135435"/>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Contabilidad Privada y S.I.I.</a:t>
            </a:r>
            <a:endParaRPr sz="900" b="1">
              <a:solidFill>
                <a:srgbClr val="434343"/>
              </a:solidFill>
              <a:latin typeface="Roboto"/>
              <a:ea typeface="Roboto"/>
              <a:cs typeface="Roboto"/>
              <a:sym typeface="Roboto"/>
            </a:endParaRPr>
          </a:p>
        </p:txBody>
      </p:sp>
      <p:cxnSp>
        <p:nvCxnSpPr>
          <p:cNvPr id="287" name="Google Shape;287;p13"/>
          <p:cNvCxnSpPr/>
          <p:nvPr/>
        </p:nvCxnSpPr>
        <p:spPr>
          <a:xfrm rot="5400000">
            <a:off x="6884294" y="825710"/>
            <a:ext cx="587760" cy="1001647"/>
          </a:xfrm>
          <a:prstGeom prst="bentConnector4">
            <a:avLst>
              <a:gd name="adj1" fmla="val -46597"/>
              <a:gd name="adj2" fmla="val 122822"/>
            </a:avLst>
          </a:prstGeom>
          <a:noFill/>
          <a:ln w="9525" cap="flat" cmpd="sng">
            <a:solidFill>
              <a:srgbClr val="0D5DDF"/>
            </a:solidFill>
            <a:prstDash val="solid"/>
            <a:round/>
            <a:headEnd type="none" w="sm" len="sm"/>
            <a:tailEnd type="stealth" w="sm" len="sm"/>
          </a:ln>
        </p:spPr>
      </p:cxnSp>
      <p:sp>
        <p:nvSpPr>
          <p:cNvPr id="290" name="Google Shape;290;p13">
            <a:hlinkClick r:id="rId7" action="ppaction://hlinksldjump"/>
          </p:cNvPr>
          <p:cNvSpPr/>
          <p:nvPr/>
        </p:nvSpPr>
        <p:spPr>
          <a:xfrm>
            <a:off x="4755325" y="1031925"/>
            <a:ext cx="1452900" cy="643200"/>
          </a:xfrm>
          <a:prstGeom prst="roundRect">
            <a:avLst>
              <a:gd name="adj" fmla="val 16667"/>
            </a:avLst>
          </a:prstGeom>
          <a:solidFill>
            <a:srgbClr val="4A86E8"/>
          </a:solidFill>
          <a:ln w="9525"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dirty="0">
                <a:solidFill>
                  <a:srgbClr val="FFFFFF"/>
                </a:solidFill>
                <a:latin typeface="Roboto"/>
                <a:ea typeface="Roboto"/>
                <a:cs typeface="Roboto"/>
                <a:sym typeface="Roboto"/>
              </a:rPr>
              <a:t>Unidad de Administración y Finanzas</a:t>
            </a:r>
            <a:endParaRPr sz="1100" dirty="0">
              <a:solidFill>
                <a:srgbClr val="FFFFFF"/>
              </a:solidFill>
              <a:latin typeface="Roboto"/>
              <a:ea typeface="Roboto"/>
              <a:cs typeface="Roboto"/>
              <a:sym typeface="Roboto"/>
            </a:endParaRPr>
          </a:p>
        </p:txBody>
      </p:sp>
      <p:cxnSp>
        <p:nvCxnSpPr>
          <p:cNvPr id="291" name="Google Shape;291;p13"/>
          <p:cNvCxnSpPr>
            <a:stCxn id="280" idx="3"/>
            <a:endCxn id="290" idx="1"/>
          </p:cNvCxnSpPr>
          <p:nvPr/>
        </p:nvCxnSpPr>
        <p:spPr>
          <a:xfrm rot="10800000" flipH="1">
            <a:off x="4254448" y="1353525"/>
            <a:ext cx="501000" cy="1282800"/>
          </a:xfrm>
          <a:prstGeom prst="bentConnector3">
            <a:avLst>
              <a:gd name="adj1" fmla="val 49988"/>
            </a:avLst>
          </a:prstGeom>
          <a:noFill/>
          <a:ln w="9525" cap="flat" cmpd="sng">
            <a:solidFill>
              <a:srgbClr val="0D5DDF"/>
            </a:solidFill>
            <a:prstDash val="solid"/>
            <a:round/>
            <a:headEnd type="none" w="sm" len="sm"/>
            <a:tailEnd type="stealth" w="sm" len="sm"/>
          </a:ln>
        </p:spPr>
      </p:cxnSp>
      <p:sp>
        <p:nvSpPr>
          <p:cNvPr id="292" name="Google Shape;292;p13">
            <a:hlinkClick r:id="rId6" action="ppaction://hlinksldjump"/>
          </p:cNvPr>
          <p:cNvSpPr/>
          <p:nvPr/>
        </p:nvSpPr>
        <p:spPr>
          <a:xfrm>
            <a:off x="6697842" y="795588"/>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Contabilidad Pública, CGR</a:t>
            </a:r>
            <a:endParaRPr sz="900" b="1">
              <a:solidFill>
                <a:srgbClr val="434343"/>
              </a:solidFill>
              <a:latin typeface="Roboto"/>
              <a:ea typeface="Roboto"/>
              <a:cs typeface="Roboto"/>
              <a:sym typeface="Roboto"/>
            </a:endParaRPr>
          </a:p>
        </p:txBody>
      </p:sp>
      <p:cxnSp>
        <p:nvCxnSpPr>
          <p:cNvPr id="293" name="Google Shape;293;p13"/>
          <p:cNvCxnSpPr/>
          <p:nvPr/>
        </p:nvCxnSpPr>
        <p:spPr>
          <a:xfrm rot="5400000">
            <a:off x="6884689" y="546056"/>
            <a:ext cx="602527" cy="987294"/>
          </a:xfrm>
          <a:prstGeom prst="bentConnector4">
            <a:avLst>
              <a:gd name="adj1" fmla="val 4901"/>
              <a:gd name="adj2" fmla="val 123153"/>
            </a:avLst>
          </a:prstGeom>
          <a:noFill/>
          <a:ln w="9525" cap="flat" cmpd="sng">
            <a:solidFill>
              <a:srgbClr val="0D5DDF"/>
            </a:solidFill>
            <a:prstDash val="solid"/>
            <a:round/>
            <a:headEnd type="none" w="sm" len="sm"/>
            <a:tailEnd type="stealth" w="sm" len="sm"/>
          </a:ln>
        </p:spPr>
      </p:cxnSp>
      <p:sp>
        <p:nvSpPr>
          <p:cNvPr id="294" name="Google Shape;294;p13">
            <a:hlinkClick r:id="rId8" action="ppaction://hlinksldjump"/>
          </p:cNvPr>
          <p:cNvSpPr/>
          <p:nvPr/>
        </p:nvSpPr>
        <p:spPr>
          <a:xfrm>
            <a:off x="493650" y="2659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lt1"/>
                </a:solidFill>
                <a:latin typeface="Roboto"/>
                <a:ea typeface="Roboto"/>
                <a:cs typeface="Roboto"/>
                <a:sym typeface="Roboto"/>
              </a:rPr>
              <a:t>Vicepresidente</a:t>
            </a:r>
            <a:endParaRPr sz="1100">
              <a:solidFill>
                <a:schemeClr val="lt1"/>
              </a:solidFill>
              <a:latin typeface="Roboto"/>
              <a:ea typeface="Roboto"/>
              <a:cs typeface="Roboto"/>
              <a:sym typeface="Roboto"/>
            </a:endParaRPr>
          </a:p>
        </p:txBody>
      </p:sp>
      <p:cxnSp>
        <p:nvCxnSpPr>
          <p:cNvPr id="295" name="Google Shape;295;p13"/>
          <p:cNvCxnSpPr>
            <a:stCxn id="278" idx="1"/>
            <a:endCxn id="294" idx="1"/>
          </p:cNvCxnSpPr>
          <p:nvPr/>
        </p:nvCxnSpPr>
        <p:spPr>
          <a:xfrm rot="10800000" flipH="1" flipV="1">
            <a:off x="484350" y="1279964"/>
            <a:ext cx="9300" cy="1553636"/>
          </a:xfrm>
          <a:prstGeom prst="bentConnector3">
            <a:avLst>
              <a:gd name="adj1" fmla="val -2458065"/>
            </a:avLst>
          </a:prstGeom>
          <a:noFill/>
          <a:ln w="9525" cap="flat" cmpd="sng">
            <a:solidFill>
              <a:srgbClr val="0D5DDF"/>
            </a:solidFill>
            <a:prstDash val="solid"/>
            <a:round/>
            <a:headEnd type="none" w="sm" len="sm"/>
            <a:tailEnd type="stealth" w="sm" len="sm"/>
          </a:ln>
        </p:spPr>
      </p:cxnSp>
      <p:sp>
        <p:nvSpPr>
          <p:cNvPr id="296" name="Google Shape;296;p13">
            <a:hlinkClick r:id="rId9" action="ppaction://hlinksldjump"/>
          </p:cNvPr>
          <p:cNvSpPr/>
          <p:nvPr/>
        </p:nvSpPr>
        <p:spPr>
          <a:xfrm>
            <a:off x="493650" y="3056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solidFill>
                  <a:schemeClr val="lt1"/>
                </a:solidFill>
                <a:latin typeface="Roboto"/>
                <a:ea typeface="Roboto"/>
                <a:cs typeface="Roboto"/>
                <a:sym typeface="Roboto"/>
              </a:rPr>
              <a:t>Secretario</a:t>
            </a:r>
            <a:endParaRPr sz="1100">
              <a:solidFill>
                <a:schemeClr val="lt1"/>
              </a:solidFill>
              <a:latin typeface="Roboto"/>
              <a:ea typeface="Roboto"/>
              <a:cs typeface="Roboto"/>
              <a:sym typeface="Roboto"/>
            </a:endParaRPr>
          </a:p>
        </p:txBody>
      </p:sp>
      <p:cxnSp>
        <p:nvCxnSpPr>
          <p:cNvPr id="297" name="Google Shape;297;p13"/>
          <p:cNvCxnSpPr>
            <a:stCxn id="278" idx="1"/>
            <a:endCxn id="296" idx="1"/>
          </p:cNvCxnSpPr>
          <p:nvPr/>
        </p:nvCxnSpPr>
        <p:spPr>
          <a:xfrm rot="10800000" flipH="1" flipV="1">
            <a:off x="484350" y="1279964"/>
            <a:ext cx="9300" cy="1950636"/>
          </a:xfrm>
          <a:prstGeom prst="bentConnector3">
            <a:avLst>
              <a:gd name="adj1" fmla="val -2458065"/>
            </a:avLst>
          </a:prstGeom>
          <a:noFill/>
          <a:ln w="9525" cap="flat" cmpd="sng">
            <a:solidFill>
              <a:srgbClr val="0D5DDF"/>
            </a:solidFill>
            <a:prstDash val="solid"/>
            <a:round/>
            <a:headEnd type="none" w="sm" len="sm"/>
            <a:tailEnd type="stealth" w="sm" len="sm"/>
          </a:ln>
        </p:spPr>
      </p:cxnSp>
      <p:sp>
        <p:nvSpPr>
          <p:cNvPr id="298" name="Google Shape;298;p13">
            <a:hlinkClick r:id="rId10" action="ppaction://hlinksldjump"/>
          </p:cNvPr>
          <p:cNvSpPr/>
          <p:nvPr/>
        </p:nvSpPr>
        <p:spPr>
          <a:xfrm>
            <a:off x="493650" y="3453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solidFill>
                  <a:schemeClr val="lt1"/>
                </a:solidFill>
                <a:latin typeface="Roboto"/>
                <a:ea typeface="Roboto"/>
                <a:cs typeface="Roboto"/>
                <a:sym typeface="Roboto"/>
              </a:rPr>
              <a:t>Tesorero</a:t>
            </a:r>
            <a:endParaRPr sz="1100">
              <a:solidFill>
                <a:schemeClr val="lt1"/>
              </a:solidFill>
              <a:latin typeface="Roboto"/>
              <a:ea typeface="Roboto"/>
              <a:cs typeface="Roboto"/>
              <a:sym typeface="Roboto"/>
            </a:endParaRPr>
          </a:p>
        </p:txBody>
      </p:sp>
      <p:cxnSp>
        <p:nvCxnSpPr>
          <p:cNvPr id="299" name="Google Shape;299;p13"/>
          <p:cNvCxnSpPr>
            <a:stCxn id="278" idx="1"/>
            <a:endCxn id="298" idx="1"/>
          </p:cNvCxnSpPr>
          <p:nvPr/>
        </p:nvCxnSpPr>
        <p:spPr>
          <a:xfrm rot="10800000" flipH="1" flipV="1">
            <a:off x="484350" y="1279964"/>
            <a:ext cx="9300" cy="2347636"/>
          </a:xfrm>
          <a:prstGeom prst="bentConnector3">
            <a:avLst>
              <a:gd name="adj1" fmla="val -2458065"/>
            </a:avLst>
          </a:prstGeom>
          <a:noFill/>
          <a:ln w="9525" cap="flat" cmpd="sng">
            <a:solidFill>
              <a:srgbClr val="0D5DDF"/>
            </a:solidFill>
            <a:prstDash val="solid"/>
            <a:round/>
            <a:headEnd type="none" w="sm" len="sm"/>
            <a:tailEnd type="stealth" w="sm" len="sm"/>
          </a:ln>
        </p:spPr>
      </p:cxnSp>
      <p:sp>
        <p:nvSpPr>
          <p:cNvPr id="304" name="Google Shape;304;p13">
            <a:hlinkClick r:id="rId6" action="ppaction://hlinksldjump"/>
          </p:cNvPr>
          <p:cNvSpPr/>
          <p:nvPr/>
        </p:nvSpPr>
        <p:spPr>
          <a:xfrm>
            <a:off x="6684528" y="1502259"/>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a:solidFill>
                  <a:srgbClr val="434343"/>
                </a:solidFill>
                <a:latin typeface="Roboto"/>
                <a:ea typeface="Roboto"/>
                <a:cs typeface="Roboto"/>
                <a:sym typeface="Roboto"/>
              </a:rPr>
              <a:t>Informática y Transparencia</a:t>
            </a:r>
            <a:endParaRPr sz="900" b="1" dirty="0">
              <a:solidFill>
                <a:srgbClr val="434343"/>
              </a:solidFill>
              <a:latin typeface="Roboto"/>
              <a:ea typeface="Roboto"/>
              <a:cs typeface="Roboto"/>
              <a:sym typeface="Roboto"/>
            </a:endParaRPr>
          </a:p>
        </p:txBody>
      </p:sp>
      <p:sp>
        <p:nvSpPr>
          <p:cNvPr id="306" name="Google Shape;306;p13">
            <a:hlinkClick r:id="rId6" action="ppaction://hlinksldjump"/>
          </p:cNvPr>
          <p:cNvSpPr/>
          <p:nvPr/>
        </p:nvSpPr>
        <p:spPr>
          <a:xfrm>
            <a:off x="4854132" y="3913000"/>
            <a:ext cx="1452900" cy="571500"/>
          </a:xfrm>
          <a:prstGeom prst="roundRect">
            <a:avLst>
              <a:gd name="adj" fmla="val 16667"/>
            </a:avLst>
          </a:prstGeom>
          <a:solidFill>
            <a:srgbClr val="4A86E8"/>
          </a:solidFill>
          <a:ln w="9525"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dirty="0">
                <a:solidFill>
                  <a:srgbClr val="FFFFFF"/>
                </a:solidFill>
                <a:latin typeface="Roboto"/>
                <a:ea typeface="Roboto"/>
                <a:cs typeface="Roboto"/>
                <a:sym typeface="Roboto"/>
              </a:rPr>
              <a:t>Unidad de Proyectos</a:t>
            </a:r>
            <a:endParaRPr sz="1100" dirty="0">
              <a:solidFill>
                <a:srgbClr val="FFFFFF"/>
              </a:solidFill>
              <a:latin typeface="Roboto"/>
              <a:ea typeface="Roboto"/>
              <a:cs typeface="Roboto"/>
              <a:sym typeface="Roboto"/>
            </a:endParaRPr>
          </a:p>
        </p:txBody>
      </p:sp>
      <p:sp>
        <p:nvSpPr>
          <p:cNvPr id="307" name="Google Shape;307;p13">
            <a:hlinkClick r:id="rId11" action="ppaction://hlinksldjump"/>
          </p:cNvPr>
          <p:cNvSpPr/>
          <p:nvPr/>
        </p:nvSpPr>
        <p:spPr>
          <a:xfrm>
            <a:off x="6709248" y="3368087"/>
            <a:ext cx="1939500" cy="2454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a:solidFill>
                  <a:srgbClr val="434343"/>
                </a:solidFill>
                <a:latin typeface="Roboto"/>
                <a:ea typeface="Roboto"/>
                <a:cs typeface="Roboto"/>
                <a:sym typeface="Roboto"/>
              </a:rPr>
              <a:t>Arquitectura</a:t>
            </a:r>
            <a:endParaRPr sz="900" b="1" dirty="0">
              <a:solidFill>
                <a:srgbClr val="434343"/>
              </a:solidFill>
              <a:latin typeface="Roboto"/>
              <a:ea typeface="Roboto"/>
              <a:cs typeface="Roboto"/>
              <a:sym typeface="Roboto"/>
            </a:endParaRPr>
          </a:p>
        </p:txBody>
      </p:sp>
      <p:sp>
        <p:nvSpPr>
          <p:cNvPr id="309" name="Google Shape;309;p13">
            <a:hlinkClick r:id="rId6" action="ppaction://hlinksldjump"/>
          </p:cNvPr>
          <p:cNvSpPr/>
          <p:nvPr/>
        </p:nvSpPr>
        <p:spPr>
          <a:xfrm>
            <a:off x="6731149" y="3691725"/>
            <a:ext cx="1939500" cy="2454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Ingeniería Civil</a:t>
            </a:r>
            <a:endParaRPr sz="900" b="1">
              <a:solidFill>
                <a:srgbClr val="434343"/>
              </a:solidFill>
              <a:latin typeface="Roboto"/>
              <a:ea typeface="Roboto"/>
              <a:cs typeface="Roboto"/>
              <a:sym typeface="Roboto"/>
            </a:endParaRPr>
          </a:p>
        </p:txBody>
      </p:sp>
      <p:sp>
        <p:nvSpPr>
          <p:cNvPr id="310" name="Google Shape;310;p13">
            <a:hlinkClick r:id="rId6" action="ppaction://hlinksldjump"/>
          </p:cNvPr>
          <p:cNvSpPr/>
          <p:nvPr/>
        </p:nvSpPr>
        <p:spPr>
          <a:xfrm>
            <a:off x="6731149" y="4045433"/>
            <a:ext cx="1939500" cy="2454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Ingeniería Eléctrica</a:t>
            </a:r>
            <a:endParaRPr sz="900" b="1">
              <a:solidFill>
                <a:srgbClr val="434343"/>
              </a:solidFill>
              <a:latin typeface="Roboto"/>
              <a:ea typeface="Roboto"/>
              <a:cs typeface="Roboto"/>
              <a:sym typeface="Roboto"/>
            </a:endParaRPr>
          </a:p>
        </p:txBody>
      </p:sp>
      <p:sp>
        <p:nvSpPr>
          <p:cNvPr id="311" name="Google Shape;311;p13">
            <a:hlinkClick r:id="rId11" action="ppaction://hlinksldjump"/>
          </p:cNvPr>
          <p:cNvSpPr/>
          <p:nvPr/>
        </p:nvSpPr>
        <p:spPr>
          <a:xfrm>
            <a:off x="6738788" y="4349417"/>
            <a:ext cx="1939500" cy="2454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Geomensura / Topografía</a:t>
            </a:r>
            <a:endParaRPr sz="900" b="1">
              <a:solidFill>
                <a:srgbClr val="434343"/>
              </a:solidFill>
              <a:latin typeface="Roboto"/>
              <a:ea typeface="Roboto"/>
              <a:cs typeface="Roboto"/>
              <a:sym typeface="Roboto"/>
            </a:endParaRPr>
          </a:p>
        </p:txBody>
      </p:sp>
      <p:sp>
        <p:nvSpPr>
          <p:cNvPr id="313" name="Google Shape;313;p13">
            <a:hlinkClick r:id="rId6" action="ppaction://hlinksldjump"/>
          </p:cNvPr>
          <p:cNvSpPr/>
          <p:nvPr/>
        </p:nvSpPr>
        <p:spPr>
          <a:xfrm>
            <a:off x="6730475" y="4661547"/>
            <a:ext cx="1939500" cy="345562"/>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smtClean="0">
                <a:solidFill>
                  <a:srgbClr val="434343"/>
                </a:solidFill>
                <a:latin typeface="Roboto"/>
                <a:ea typeface="Roboto"/>
                <a:cs typeface="Roboto"/>
                <a:sym typeface="Roboto"/>
              </a:rPr>
              <a:t>Revisores de arquitectura e ingeniería</a:t>
            </a:r>
            <a:endParaRPr sz="900" b="1" dirty="0">
              <a:solidFill>
                <a:srgbClr val="434343"/>
              </a:solidFill>
              <a:latin typeface="Roboto"/>
              <a:ea typeface="Roboto"/>
              <a:cs typeface="Roboto"/>
              <a:sym typeface="Roboto"/>
            </a:endParaRPr>
          </a:p>
        </p:txBody>
      </p:sp>
      <p:cxnSp>
        <p:nvCxnSpPr>
          <p:cNvPr id="323" name="Google Shape;323;p13"/>
          <p:cNvCxnSpPr>
            <a:stCxn id="280" idx="2"/>
          </p:cNvCxnSpPr>
          <p:nvPr/>
        </p:nvCxnSpPr>
        <p:spPr>
          <a:xfrm rot="16200000" flipH="1">
            <a:off x="3359084" y="2844988"/>
            <a:ext cx="1307830" cy="1537603"/>
          </a:xfrm>
          <a:prstGeom prst="bentConnector2">
            <a:avLst/>
          </a:prstGeom>
          <a:noFill/>
          <a:ln w="9525" cap="flat" cmpd="sng">
            <a:solidFill>
              <a:srgbClr val="0D5DDF"/>
            </a:solidFill>
            <a:prstDash val="solid"/>
            <a:round/>
            <a:headEnd type="none" w="sm" len="sm"/>
            <a:tailEnd type="stealth" w="sm" len="sm"/>
          </a:ln>
        </p:spPr>
      </p:cxnSp>
      <p:sp>
        <p:nvSpPr>
          <p:cNvPr id="324" name="Google Shape;324;p13">
            <a:hlinkClick r:id="rId3" action="ppaction://hlinksldjump"/>
          </p:cNvPr>
          <p:cNvSpPr/>
          <p:nvPr/>
        </p:nvSpPr>
        <p:spPr>
          <a:xfrm>
            <a:off x="493650" y="3850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solidFill>
                  <a:schemeClr val="lt1"/>
                </a:solidFill>
                <a:latin typeface="Roboto"/>
                <a:ea typeface="Roboto"/>
                <a:cs typeface="Roboto"/>
                <a:sym typeface="Roboto"/>
              </a:rPr>
              <a:t>Directores</a:t>
            </a:r>
            <a:endParaRPr sz="1100">
              <a:solidFill>
                <a:schemeClr val="lt1"/>
              </a:solidFill>
              <a:latin typeface="Roboto"/>
              <a:ea typeface="Roboto"/>
              <a:cs typeface="Roboto"/>
              <a:sym typeface="Roboto"/>
            </a:endParaRPr>
          </a:p>
        </p:txBody>
      </p:sp>
      <p:cxnSp>
        <p:nvCxnSpPr>
          <p:cNvPr id="325" name="Google Shape;325;p13"/>
          <p:cNvCxnSpPr>
            <a:stCxn id="278" idx="1"/>
            <a:endCxn id="324" idx="1"/>
          </p:cNvCxnSpPr>
          <p:nvPr/>
        </p:nvCxnSpPr>
        <p:spPr>
          <a:xfrm rot="10800000" flipH="1" flipV="1">
            <a:off x="484350" y="1279964"/>
            <a:ext cx="9300" cy="2744636"/>
          </a:xfrm>
          <a:prstGeom prst="bentConnector3">
            <a:avLst>
              <a:gd name="adj1" fmla="val -2458065"/>
            </a:avLst>
          </a:prstGeom>
          <a:noFill/>
          <a:ln w="9525" cap="flat" cmpd="sng">
            <a:solidFill>
              <a:srgbClr val="0D5DDF"/>
            </a:solidFill>
            <a:prstDash val="solid"/>
            <a:round/>
            <a:headEnd type="none" w="sm" len="sm"/>
            <a:tailEnd type="stealth" w="sm" len="sm"/>
          </a:ln>
        </p:spPr>
      </p:cxnSp>
      <p:sp>
        <p:nvSpPr>
          <p:cNvPr id="326" name="Google Shape;326;p13">
            <a:hlinkClick r:id="rId11" action="ppaction://hlinksldjump"/>
          </p:cNvPr>
          <p:cNvSpPr/>
          <p:nvPr/>
        </p:nvSpPr>
        <p:spPr>
          <a:xfrm>
            <a:off x="4755325" y="2283009"/>
            <a:ext cx="1452900" cy="387300"/>
          </a:xfrm>
          <a:prstGeom prst="roundRect">
            <a:avLst>
              <a:gd name="adj" fmla="val 16667"/>
            </a:avLst>
          </a:prstGeom>
          <a:solidFill>
            <a:srgbClr val="4A86E8"/>
          </a:solidFill>
          <a:ln w="9525"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dirty="0" smtClean="0">
                <a:solidFill>
                  <a:srgbClr val="FFFFFF"/>
                </a:solidFill>
                <a:latin typeface="Roboto"/>
                <a:ea typeface="Roboto"/>
                <a:cs typeface="Roboto"/>
                <a:sym typeface="Roboto"/>
              </a:rPr>
              <a:t>Residencias Estudiantiles</a:t>
            </a:r>
            <a:endParaRPr sz="1100" dirty="0">
              <a:solidFill>
                <a:srgbClr val="FFFFFF"/>
              </a:solidFill>
              <a:latin typeface="Roboto"/>
              <a:ea typeface="Roboto"/>
              <a:cs typeface="Roboto"/>
              <a:sym typeface="Roboto"/>
            </a:endParaRPr>
          </a:p>
        </p:txBody>
      </p:sp>
      <p:cxnSp>
        <p:nvCxnSpPr>
          <p:cNvPr id="327" name="Google Shape;327;p13"/>
          <p:cNvCxnSpPr>
            <a:stCxn id="280" idx="3"/>
            <a:endCxn id="326" idx="1"/>
          </p:cNvCxnSpPr>
          <p:nvPr/>
        </p:nvCxnSpPr>
        <p:spPr>
          <a:xfrm flipV="1">
            <a:off x="4254448" y="2476659"/>
            <a:ext cx="500877" cy="159666"/>
          </a:xfrm>
          <a:prstGeom prst="bentConnector3">
            <a:avLst>
              <a:gd name="adj1" fmla="val 50000"/>
            </a:avLst>
          </a:prstGeom>
          <a:noFill/>
          <a:ln w="9525" cap="flat" cmpd="sng">
            <a:solidFill>
              <a:srgbClr val="0D5DDF"/>
            </a:solidFill>
            <a:prstDash val="solid"/>
            <a:round/>
            <a:headEnd type="none" w="sm" len="sm"/>
            <a:tailEnd type="stealth" w="sm" len="sm"/>
          </a:ln>
        </p:spPr>
      </p:cxnSp>
      <p:sp>
        <p:nvSpPr>
          <p:cNvPr id="284" name="Google Shape;284;p13">
            <a:hlinkClick r:id="rId11" action="ppaction://hlinksldjump"/>
          </p:cNvPr>
          <p:cNvSpPr/>
          <p:nvPr/>
        </p:nvSpPr>
        <p:spPr>
          <a:xfrm>
            <a:off x="6716425" y="295975"/>
            <a:ext cx="1939500" cy="387300"/>
          </a:xfrm>
          <a:prstGeom prst="roundRect">
            <a:avLst>
              <a:gd name="adj" fmla="val 16667"/>
            </a:avLst>
          </a:prstGeom>
          <a:solidFill>
            <a:schemeClr val="lt2"/>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smtClean="0">
                <a:solidFill>
                  <a:schemeClr val="dk2"/>
                </a:solidFill>
                <a:latin typeface="Roboto"/>
                <a:ea typeface="Roboto"/>
                <a:cs typeface="Roboto"/>
                <a:sym typeface="Roboto"/>
              </a:rPr>
              <a:t>Secretaria </a:t>
            </a:r>
            <a:r>
              <a:rPr lang="es" sz="900" b="1" dirty="0">
                <a:solidFill>
                  <a:schemeClr val="dk2"/>
                </a:solidFill>
                <a:latin typeface="Roboto"/>
                <a:ea typeface="Roboto"/>
                <a:cs typeface="Roboto"/>
                <a:sym typeface="Roboto"/>
              </a:rPr>
              <a:t>de Administración y Finanzas</a:t>
            </a:r>
            <a:endParaRPr sz="900" b="1" dirty="0">
              <a:solidFill>
                <a:schemeClr val="dk2"/>
              </a:solidFill>
              <a:latin typeface="Roboto"/>
              <a:ea typeface="Roboto"/>
              <a:cs typeface="Roboto"/>
              <a:sym typeface="Roboto"/>
            </a:endParaRPr>
          </a:p>
        </p:txBody>
      </p:sp>
      <p:cxnSp>
        <p:nvCxnSpPr>
          <p:cNvPr id="328" name="Google Shape;328;p13"/>
          <p:cNvCxnSpPr>
            <a:stCxn id="290" idx="0"/>
            <a:endCxn id="284" idx="0"/>
          </p:cNvCxnSpPr>
          <p:nvPr/>
        </p:nvCxnSpPr>
        <p:spPr>
          <a:xfrm rot="-5400000">
            <a:off x="6216025" y="-438225"/>
            <a:ext cx="735900" cy="2204400"/>
          </a:xfrm>
          <a:prstGeom prst="bentConnector3">
            <a:avLst>
              <a:gd name="adj1" fmla="val 112865"/>
            </a:avLst>
          </a:prstGeom>
          <a:noFill/>
          <a:ln w="9525" cap="flat" cmpd="sng">
            <a:solidFill>
              <a:srgbClr val="0D5DDF"/>
            </a:solidFill>
            <a:prstDash val="solid"/>
            <a:round/>
            <a:headEnd type="none" w="sm" len="sm"/>
            <a:tailEnd type="stealth" w="sm" len="sm"/>
          </a:ln>
        </p:spPr>
      </p:cxnSp>
      <p:pic>
        <p:nvPicPr>
          <p:cNvPr id="1026" name="Picture 2" descr="LOGO (3)"/>
          <p:cNvPicPr>
            <a:picLocks noChangeAspect="1" noChangeArrowheads="1"/>
          </p:cNvPicPr>
          <p:nvPr/>
        </p:nvPicPr>
        <p:blipFill>
          <a:blip r:embed="rId12">
            <a:extLst>
              <a:ext uri="{28A0092B-C50C-407E-A947-70E740481C1C}">
                <a14:useLocalDpi xmlns:a14="http://schemas.microsoft.com/office/drawing/2010/main" val="0"/>
              </a:ext>
            </a:extLst>
          </a:blip>
          <a:srcRect l="11731" t="10999" r="14264" b="13597"/>
          <a:stretch>
            <a:fillRect/>
          </a:stretch>
        </p:blipFill>
        <p:spPr bwMode="auto">
          <a:xfrm>
            <a:off x="3546625" y="22282"/>
            <a:ext cx="965200" cy="982663"/>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n 49"/>
          <p:cNvPicPr>
            <a:picLocks noChangeAspect="1"/>
          </p:cNvPicPr>
          <p:nvPr/>
        </p:nvPicPr>
        <p:blipFill>
          <a:blip r:embed="rId13"/>
          <a:stretch>
            <a:fillRect/>
          </a:stretch>
        </p:blipFill>
        <p:spPr>
          <a:xfrm>
            <a:off x="6429530" y="3430028"/>
            <a:ext cx="293920" cy="1349575"/>
          </a:xfrm>
          <a:prstGeom prst="rect">
            <a:avLst/>
          </a:prstGeom>
        </p:spPr>
      </p:pic>
      <p:cxnSp>
        <p:nvCxnSpPr>
          <p:cNvPr id="57" name="Conector recto de flecha 56"/>
          <p:cNvCxnSpPr/>
          <p:nvPr/>
        </p:nvCxnSpPr>
        <p:spPr>
          <a:xfrm>
            <a:off x="6417695" y="3788593"/>
            <a:ext cx="298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a:off x="6422505" y="4174595"/>
            <a:ext cx="293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a:off x="6417695" y="4478696"/>
            <a:ext cx="298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7" name="Imagen 66"/>
          <p:cNvPicPr>
            <a:picLocks noChangeAspect="1"/>
          </p:cNvPicPr>
          <p:nvPr/>
        </p:nvPicPr>
        <p:blipFill>
          <a:blip r:embed="rId14"/>
          <a:stretch>
            <a:fillRect/>
          </a:stretch>
        </p:blipFill>
        <p:spPr>
          <a:xfrm>
            <a:off x="6423792" y="2196049"/>
            <a:ext cx="292633" cy="863864"/>
          </a:xfrm>
          <a:prstGeom prst="rect">
            <a:avLst/>
          </a:prstGeom>
        </p:spPr>
      </p:pic>
      <p:sp>
        <p:nvSpPr>
          <p:cNvPr id="155" name="Google Shape;304;p13">
            <a:hlinkClick r:id="rId6" action="ppaction://hlinksldjump"/>
          </p:cNvPr>
          <p:cNvSpPr/>
          <p:nvPr/>
        </p:nvSpPr>
        <p:spPr>
          <a:xfrm>
            <a:off x="6677350" y="2066546"/>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smtClean="0">
                <a:solidFill>
                  <a:srgbClr val="434343"/>
                </a:solidFill>
                <a:latin typeface="Roboto"/>
                <a:ea typeface="Roboto"/>
                <a:cs typeface="Roboto"/>
                <a:sym typeface="Roboto"/>
              </a:rPr>
              <a:t>Encargadas residencias Penco y Chillán</a:t>
            </a:r>
            <a:endParaRPr sz="900" b="1" dirty="0">
              <a:solidFill>
                <a:srgbClr val="434343"/>
              </a:solidFill>
              <a:latin typeface="Roboto"/>
              <a:ea typeface="Roboto"/>
              <a:cs typeface="Roboto"/>
              <a:sym typeface="Roboto"/>
            </a:endParaRPr>
          </a:p>
        </p:txBody>
      </p:sp>
      <p:sp>
        <p:nvSpPr>
          <p:cNvPr id="156" name="Google Shape;304;p13">
            <a:hlinkClick r:id="rId6" action="ppaction://hlinksldjump"/>
          </p:cNvPr>
          <p:cNvSpPr/>
          <p:nvPr/>
        </p:nvSpPr>
        <p:spPr>
          <a:xfrm>
            <a:off x="6684528" y="2424358"/>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smtClean="0">
                <a:solidFill>
                  <a:srgbClr val="434343"/>
                </a:solidFill>
                <a:latin typeface="Roboto"/>
                <a:ea typeface="Roboto"/>
                <a:cs typeface="Roboto"/>
                <a:sym typeface="Roboto"/>
              </a:rPr>
              <a:t>Ayudantes residencia Penco y Chillán</a:t>
            </a:r>
            <a:endParaRPr sz="900" b="1" dirty="0">
              <a:solidFill>
                <a:srgbClr val="434343"/>
              </a:solidFill>
              <a:latin typeface="Roboto"/>
              <a:ea typeface="Roboto"/>
              <a:cs typeface="Roboto"/>
              <a:sym typeface="Roboto"/>
            </a:endParaRPr>
          </a:p>
        </p:txBody>
      </p:sp>
      <p:sp>
        <p:nvSpPr>
          <p:cNvPr id="157" name="Google Shape;304;p13">
            <a:hlinkClick r:id="rId6" action="ppaction://hlinksldjump"/>
          </p:cNvPr>
          <p:cNvSpPr/>
          <p:nvPr/>
        </p:nvSpPr>
        <p:spPr>
          <a:xfrm>
            <a:off x="6698881" y="2826245"/>
            <a:ext cx="1939500" cy="321701"/>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lvl="0" algn="ctr"/>
            <a:r>
              <a:rPr lang="es-ES" sz="900" b="1" dirty="0">
                <a:solidFill>
                  <a:srgbClr val="434343"/>
                </a:solidFill>
                <a:latin typeface="Roboto"/>
                <a:ea typeface="Roboto"/>
                <a:cs typeface="Roboto"/>
                <a:sym typeface="Roboto"/>
              </a:rPr>
              <a:t>Encargado mantención residencias Penco y </a:t>
            </a:r>
            <a:r>
              <a:rPr lang="es-ES" sz="900" b="1" dirty="0" smtClean="0">
                <a:solidFill>
                  <a:srgbClr val="434343"/>
                </a:solidFill>
                <a:latin typeface="Roboto"/>
                <a:ea typeface="Roboto"/>
                <a:cs typeface="Roboto"/>
                <a:sym typeface="Roboto"/>
              </a:rPr>
              <a:t>Chillán</a:t>
            </a:r>
            <a:endParaRPr lang="es-ES" sz="900" b="1" dirty="0">
              <a:solidFill>
                <a:srgbClr val="434343"/>
              </a:solidFill>
              <a:latin typeface="Roboto"/>
              <a:ea typeface="Roboto"/>
              <a:cs typeface="Roboto"/>
              <a:sym typeface="Roboto"/>
            </a:endParaRPr>
          </a:p>
        </p:txBody>
      </p:sp>
      <p:pic>
        <p:nvPicPr>
          <p:cNvPr id="105" name="Imagen 104"/>
          <p:cNvPicPr>
            <a:picLocks noChangeAspect="1"/>
          </p:cNvPicPr>
          <p:nvPr/>
        </p:nvPicPr>
        <p:blipFill>
          <a:blip r:embed="rId15"/>
          <a:stretch>
            <a:fillRect/>
          </a:stretch>
        </p:blipFill>
        <p:spPr>
          <a:xfrm>
            <a:off x="6477722" y="2446413"/>
            <a:ext cx="280413" cy="158510"/>
          </a:xfrm>
          <a:prstGeom prst="rect">
            <a:avLst/>
          </a:prstGeom>
        </p:spPr>
      </p:pic>
      <p:pic>
        <p:nvPicPr>
          <p:cNvPr id="107" name="Imagen 106"/>
          <p:cNvPicPr>
            <a:picLocks noChangeAspect="1"/>
          </p:cNvPicPr>
          <p:nvPr/>
        </p:nvPicPr>
        <p:blipFill>
          <a:blip r:embed="rId15"/>
          <a:stretch>
            <a:fillRect/>
          </a:stretch>
        </p:blipFill>
        <p:spPr>
          <a:xfrm>
            <a:off x="6239545" y="2442401"/>
            <a:ext cx="274512" cy="1585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Unidad de Proyectos</a:t>
            </a:r>
            <a:endParaRPr/>
          </a:p>
        </p:txBody>
      </p:sp>
      <p:sp>
        <p:nvSpPr>
          <p:cNvPr id="434" name="Google Shape;434;p23"/>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400" dirty="0">
                <a:latin typeface="Arial"/>
                <a:ea typeface="Arial"/>
                <a:cs typeface="Arial"/>
                <a:sym typeface="Arial"/>
              </a:rPr>
              <a:t>Deberán desarrollar la siguientes funciones</a:t>
            </a:r>
            <a:r>
              <a:rPr lang="es" sz="1400" dirty="0" smtClean="0">
                <a:latin typeface="Arial"/>
                <a:ea typeface="Arial"/>
                <a:cs typeface="Arial"/>
                <a:sym typeface="Arial"/>
              </a:rPr>
              <a:t>:</a:t>
            </a:r>
          </a:p>
          <a:p>
            <a:pPr marL="0" lvl="0" indent="0" algn="l" rtl="0">
              <a:spcBef>
                <a:spcPts val="0"/>
              </a:spcBef>
              <a:spcAft>
                <a:spcPts val="0"/>
              </a:spcAft>
              <a:buNone/>
            </a:pPr>
            <a:endParaRPr lang="es" sz="1400" dirty="0">
              <a:latin typeface="Arial"/>
              <a:ea typeface="Arial"/>
              <a:cs typeface="Arial"/>
              <a:sym typeface="Arial"/>
            </a:endParaRPr>
          </a:p>
          <a:p>
            <a:pPr marL="0" indent="0">
              <a:buNone/>
            </a:pPr>
            <a:r>
              <a:rPr lang="es-ES" sz="1400" dirty="0"/>
              <a:t>Será propuesto por el Presidente y ratificado por el Directorio, será el profesional encargado de levantar cartera de proyectos identificados y priorizados para su postulación, entre los distintos fondos disponibles, formulación de proyectos, hito de ejecución de proyectos, rendición técnica de proyectos, apoyo a la realización de proyectos municipales, entre otras actividades relacionadas al cargo.</a:t>
            </a:r>
            <a:endParaRPr lang="es-CL" sz="1400" dirty="0"/>
          </a:p>
          <a:p>
            <a:pPr marL="0" lvl="0" indent="0" algn="l" rtl="0">
              <a:spcBef>
                <a:spcPts val="0"/>
              </a:spcBef>
              <a:spcAft>
                <a:spcPts val="0"/>
              </a:spcAft>
              <a:buNone/>
            </a:pPr>
            <a:endParaRPr sz="1400" dirty="0">
              <a:latin typeface="Arial"/>
              <a:ea typeface="Arial"/>
              <a:cs typeface="Arial"/>
              <a:sym typeface="Arial"/>
            </a:endParaRPr>
          </a:p>
        </p:txBody>
      </p:sp>
      <p:pic>
        <p:nvPicPr>
          <p:cNvPr id="436" name="Google Shape;436;p23">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437" name="Google Shape;437;p23">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7" name="Imagen 6"/>
          <p:cNvPicPr>
            <a:picLocks noChangeAspect="1"/>
          </p:cNvPicPr>
          <p:nvPr/>
        </p:nvPicPr>
        <p:blipFill>
          <a:blip r:embed="rId5"/>
          <a:stretch>
            <a:fillRect/>
          </a:stretch>
        </p:blipFill>
        <p:spPr>
          <a:xfrm>
            <a:off x="259399" y="116684"/>
            <a:ext cx="963251" cy="9815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1254272" y="30116"/>
            <a:ext cx="7030500" cy="72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s" sz="2050">
                <a:solidFill>
                  <a:schemeClr val="accent1"/>
                </a:solidFill>
                <a:latin typeface="Arial"/>
                <a:ea typeface="Arial"/>
                <a:cs typeface="Arial"/>
                <a:sym typeface="Arial"/>
              </a:rPr>
              <a:t>Directorio Asociación</a:t>
            </a:r>
            <a:endParaRPr sz="2050">
              <a:solidFill>
                <a:schemeClr val="accent1"/>
              </a:solidFill>
              <a:latin typeface="Arial"/>
              <a:ea typeface="Arial"/>
              <a:cs typeface="Arial"/>
              <a:sym typeface="Arial"/>
            </a:endParaRPr>
          </a:p>
          <a:p>
            <a:pPr marL="0" lvl="0" indent="0" algn="ctr" rtl="0">
              <a:spcBef>
                <a:spcPts val="0"/>
              </a:spcBef>
              <a:spcAft>
                <a:spcPts val="0"/>
              </a:spcAft>
              <a:buClr>
                <a:schemeClr val="dk1"/>
              </a:buClr>
              <a:buSzPts val="990"/>
              <a:buFont typeface="Arial"/>
              <a:buNone/>
            </a:pPr>
            <a:r>
              <a:rPr lang="es" sz="1690">
                <a:solidFill>
                  <a:schemeClr val="accent1"/>
                </a:solidFill>
                <a:latin typeface="Arial"/>
                <a:ea typeface="Arial"/>
                <a:cs typeface="Arial"/>
                <a:sym typeface="Arial"/>
              </a:rPr>
              <a:t>Presidente - Vicepresidente - Secretario - Tesorero </a:t>
            </a:r>
            <a:endParaRPr sz="3220">
              <a:solidFill>
                <a:schemeClr val="accent1"/>
              </a:solidFill>
              <a:latin typeface="Arial"/>
              <a:ea typeface="Arial"/>
              <a:cs typeface="Arial"/>
              <a:sym typeface="Arial"/>
            </a:endParaRPr>
          </a:p>
        </p:txBody>
      </p:sp>
      <p:sp>
        <p:nvSpPr>
          <p:cNvPr id="334" name="Google Shape;334;p14"/>
          <p:cNvSpPr txBox="1">
            <a:spLocks noGrp="1"/>
          </p:cNvSpPr>
          <p:nvPr>
            <p:ph type="body" idx="1"/>
          </p:nvPr>
        </p:nvSpPr>
        <p:spPr>
          <a:xfrm>
            <a:off x="565775" y="1657350"/>
            <a:ext cx="8216700" cy="2962200"/>
          </a:xfrm>
          <a:prstGeom prst="rect">
            <a:avLst/>
          </a:prstGeom>
        </p:spPr>
        <p:txBody>
          <a:bodyPr spcFirstLastPara="1" wrap="square" lIns="91425" tIns="91425" rIns="91425" bIns="91425" anchor="t" anchorCtr="0">
            <a:normAutofit fontScale="70000" lnSpcReduction="20000"/>
          </a:bodyPr>
          <a:lstStyle/>
          <a:p>
            <a:pPr marL="146050" indent="0" eaLnBrk="0">
              <a:buNone/>
            </a:pPr>
            <a:r>
              <a:rPr lang="es-ES" sz="1000" b="1" dirty="0"/>
              <a:t>DEL DIRECTORIO</a:t>
            </a:r>
            <a:endParaRPr lang="es-CL" sz="1000" dirty="0"/>
          </a:p>
          <a:p>
            <a:pPr marL="146050" indent="0" eaLnBrk="0">
              <a:buNone/>
            </a:pPr>
            <a:r>
              <a:rPr lang="es-ES" sz="1000" dirty="0"/>
              <a:t> </a:t>
            </a:r>
            <a:endParaRPr lang="es-CL" sz="1000" dirty="0"/>
          </a:p>
          <a:p>
            <a:pPr marL="146050" indent="0">
              <a:buNone/>
            </a:pPr>
            <a:r>
              <a:rPr lang="es-ES" sz="1000" dirty="0"/>
              <a:t>	La Asociación de Municipalidades del Valle del Itata será dirigida por un Directorio, elegido en votación directa, secreta e informada por un periodo de dos años, en una asamblea general ordinaria, pudiendo ser reelegidos. Actuando como ministro de fe de este acto el (la) Secretario (a) Ejecutivo (a) de la Asociación de Municipalidades del Valle del Itata.</a:t>
            </a:r>
            <a:endParaRPr lang="es" sz="925" u="sng" dirty="0" smtClean="0">
              <a:latin typeface="Arial"/>
              <a:ea typeface="Arial"/>
              <a:cs typeface="Arial"/>
              <a:sym typeface="Arial"/>
            </a:endParaRPr>
          </a:p>
          <a:p>
            <a:pPr marL="0" lvl="0" indent="0" algn="just" rtl="0">
              <a:lnSpc>
                <a:spcPct val="95000"/>
              </a:lnSpc>
              <a:spcBef>
                <a:spcPts val="0"/>
              </a:spcBef>
              <a:spcAft>
                <a:spcPts val="0"/>
              </a:spcAft>
              <a:buSzPts val="275"/>
              <a:buNone/>
            </a:pPr>
            <a:endParaRPr lang="es" sz="925" u="sng" dirty="0">
              <a:latin typeface="Arial"/>
              <a:ea typeface="Arial"/>
              <a:cs typeface="Arial"/>
              <a:sym typeface="Arial"/>
            </a:endParaRPr>
          </a:p>
          <a:p>
            <a:pPr eaLnBrk="0"/>
            <a:r>
              <a:rPr lang="es-ES" sz="1000" b="1" dirty="0"/>
              <a:t>Facultades del Directorio:</a:t>
            </a:r>
            <a:r>
              <a:rPr lang="es-ES" sz="1000" dirty="0"/>
              <a:t> </a:t>
            </a:r>
            <a:endParaRPr lang="es-CL" sz="1000" dirty="0"/>
          </a:p>
          <a:p>
            <a:pPr eaLnBrk="0"/>
            <a:r>
              <a:rPr lang="es-ES" sz="1000" dirty="0"/>
              <a:t>Al Directorio le corresponderá:</a:t>
            </a:r>
            <a:endParaRPr lang="es-CL" sz="1000" dirty="0"/>
          </a:p>
          <a:p>
            <a:pPr lvl="0"/>
            <a:r>
              <a:rPr lang="es-ES" sz="1000" dirty="0"/>
              <a:t>Dirigir la Asociación y velar porque se cumplan sus Estatutos y las finalidades perseguidas por ella;</a:t>
            </a:r>
            <a:endParaRPr lang="es-CL" sz="1000" dirty="0"/>
          </a:p>
          <a:p>
            <a:pPr lvl="0"/>
            <a:r>
              <a:rPr lang="es-ES" sz="1000" dirty="0"/>
              <a:t>Realizar las gestiones encomendadas por la Asamblea.</a:t>
            </a:r>
            <a:endParaRPr lang="es-CL" sz="1000" dirty="0"/>
          </a:p>
          <a:p>
            <a:pPr lvl="0"/>
            <a:r>
              <a:rPr lang="es-ES" sz="1000" dirty="0"/>
              <a:t>Proponer las medidas necesarias tendientes a la consolidación y fortalecimiento de la Asociación </a:t>
            </a:r>
            <a:endParaRPr lang="es-CL" sz="1000" dirty="0"/>
          </a:p>
          <a:p>
            <a:pPr lvl="0"/>
            <a:r>
              <a:rPr lang="es-ES" sz="1000" dirty="0"/>
              <a:t>Orientar, supervisar y evaluar las tareas administrativas y técnicas encomendadas a los organismos correspondientes.</a:t>
            </a:r>
            <a:endParaRPr lang="es-CL" sz="1000" dirty="0"/>
          </a:p>
          <a:p>
            <a:pPr lvl="0"/>
            <a:r>
              <a:rPr lang="es-ES" sz="1000" dirty="0"/>
              <a:t>Autorizar las contrataciones de obras y servicios, así como la enajenación de  bienes.</a:t>
            </a:r>
            <a:endParaRPr lang="es-CL" sz="1000" dirty="0"/>
          </a:p>
          <a:p>
            <a:pPr lvl="0"/>
            <a:r>
              <a:rPr lang="es-ES" sz="1000" dirty="0"/>
              <a:t>Establecer la organización interna de la Asociación.</a:t>
            </a:r>
            <a:endParaRPr lang="es-CL" sz="1000" dirty="0"/>
          </a:p>
          <a:p>
            <a:pPr lvl="0"/>
            <a:r>
              <a:rPr lang="es-ES" sz="1000" dirty="0"/>
              <a:t>Designar y remover al Director(a) o Secretario(a) Ejecutivo(a) y al personal administrativo superior técnico, asesor, por votación entre sus miembros</a:t>
            </a:r>
            <a:endParaRPr lang="es-CL" sz="1000" dirty="0"/>
          </a:p>
          <a:p>
            <a:pPr lvl="0"/>
            <a:r>
              <a:rPr lang="es-ES" sz="1000" dirty="0"/>
              <a:t>Designar el personal de apoyo administrativo.</a:t>
            </a:r>
            <a:endParaRPr lang="es-CL" sz="1000" dirty="0"/>
          </a:p>
          <a:p>
            <a:pPr lvl="0"/>
            <a:r>
              <a:rPr lang="es-ES" sz="1000" dirty="0"/>
              <a:t>Aprobar el cálculo de recursos y presupuestos de gastos y determinar la forma de su financiamiento.</a:t>
            </a:r>
            <a:endParaRPr lang="es-CL" sz="1000" dirty="0"/>
          </a:p>
          <a:p>
            <a:pPr lvl="0"/>
            <a:r>
              <a:rPr lang="es-ES" sz="1000" dirty="0"/>
              <a:t>Aprobar el presupuesto y el plan de trabajo anual de la Asociación, durante el mes de Noviembre del año respectivo.</a:t>
            </a:r>
            <a:endParaRPr lang="es-CL" sz="1000" dirty="0"/>
          </a:p>
          <a:p>
            <a:r>
              <a:rPr lang="es-ES" sz="1000" dirty="0"/>
              <a:t>Administrar los bienes sociales, invertir sus recursos y delegar parte o todas sus facultades de administración en el Presidente;</a:t>
            </a:r>
            <a:endParaRPr lang="es-CL" sz="1000" dirty="0"/>
          </a:p>
          <a:p>
            <a:pPr lvl="0"/>
            <a:r>
              <a:rPr lang="es-ES" sz="1000" dirty="0"/>
              <a:t>Autorizar al Presidente para delegar sus facultades propias o las facultades delegadas por éste;</a:t>
            </a:r>
            <a:endParaRPr lang="es-CL" sz="1000" dirty="0"/>
          </a:p>
          <a:p>
            <a:r>
              <a:rPr lang="es-ES" sz="1000" dirty="0"/>
              <a:t> </a:t>
            </a:r>
            <a:endParaRPr lang="es-CL" sz="1000" dirty="0"/>
          </a:p>
          <a:p>
            <a:pPr lvl="0"/>
            <a:r>
              <a:rPr lang="es-ES" sz="1000" dirty="0"/>
              <a:t>Redactar y aprobar los reglamentos que se estimen necesarios para el mejor funcionamiento de la Asociación, de los diversos órganos y departamentos que se creen para el cumplimiento de sus fines y someter dichos reglamentos a la aprobación de la Asamblea;</a:t>
            </a:r>
            <a:endParaRPr lang="es-CL" sz="1000" dirty="0"/>
          </a:p>
          <a:p>
            <a:pPr lvl="0"/>
            <a:r>
              <a:rPr lang="es-ES" sz="1000" dirty="0"/>
              <a:t>Aprobar cada año, a más tardar en el mes de Diciembre, los proyectos que se ejecutaran;</a:t>
            </a:r>
            <a:endParaRPr lang="es-CL" sz="1000" dirty="0"/>
          </a:p>
          <a:p>
            <a:pPr lvl="0"/>
            <a:r>
              <a:rPr lang="es-ES" sz="1000" dirty="0"/>
              <a:t>Aprobar durante el mes de Marzo de cada año, la contabilidad, inventario, balance del ejercicio y demás estados financieros de la Asociación;</a:t>
            </a:r>
            <a:endParaRPr lang="es-CL" sz="1000" dirty="0"/>
          </a:p>
          <a:p>
            <a:pPr lvl="0"/>
            <a:r>
              <a:rPr lang="es-ES" sz="1000" dirty="0"/>
              <a:t>Disponer la suspensión de los socios de acuerdo a lo estipulado en los presentes Estatutos; </a:t>
            </a:r>
            <a:endParaRPr lang="es-CL" sz="1000" dirty="0"/>
          </a:p>
          <a:p>
            <a:pPr lvl="0"/>
            <a:r>
              <a:rPr lang="es-ES" sz="1000" dirty="0"/>
              <a:t>Designar a los reemplazantes del mismo en caso de ausencia o impedimento;</a:t>
            </a:r>
            <a:endParaRPr lang="es-CL" sz="1000" dirty="0"/>
          </a:p>
          <a:p>
            <a:pPr lvl="0"/>
            <a:r>
              <a:rPr lang="es-ES" sz="1000" dirty="0"/>
              <a:t>Convocar a Sesión Ordinaria y Extraordinaria de la Asamblea.</a:t>
            </a:r>
            <a:endParaRPr lang="es-CL" sz="1000" dirty="0"/>
          </a:p>
          <a:p>
            <a:pPr marL="0" lvl="0" indent="0" algn="just" rtl="0">
              <a:lnSpc>
                <a:spcPct val="95000"/>
              </a:lnSpc>
              <a:spcBef>
                <a:spcPts val="0"/>
              </a:spcBef>
              <a:spcAft>
                <a:spcPts val="0"/>
              </a:spcAft>
              <a:buSzPts val="275"/>
              <a:buNone/>
            </a:pPr>
            <a:endParaRPr lang="es" sz="925" u="sng" dirty="0" smtClean="0">
              <a:latin typeface="Arial"/>
              <a:ea typeface="Arial"/>
              <a:cs typeface="Arial"/>
              <a:sym typeface="Arial"/>
            </a:endParaRPr>
          </a:p>
        </p:txBody>
      </p:sp>
      <p:sp>
        <p:nvSpPr>
          <p:cNvPr id="340" name="Google Shape;340;p14"/>
          <p:cNvSpPr txBox="1"/>
          <p:nvPr/>
        </p:nvSpPr>
        <p:spPr>
          <a:xfrm>
            <a:off x="2214250" y="1441050"/>
            <a:ext cx="12555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Alejandro Pedreros Urrutia</a:t>
            </a:r>
            <a:endParaRPr sz="700" b="1" u="sng" dirty="0">
              <a:latin typeface="Nunito"/>
              <a:ea typeface="Nunito"/>
              <a:cs typeface="Nunito"/>
              <a:sym typeface="Nunito"/>
            </a:endParaRPr>
          </a:p>
        </p:txBody>
      </p:sp>
      <p:sp>
        <p:nvSpPr>
          <p:cNvPr id="341" name="Google Shape;341;p14"/>
          <p:cNvSpPr txBox="1"/>
          <p:nvPr/>
        </p:nvSpPr>
        <p:spPr>
          <a:xfrm>
            <a:off x="3649200" y="1441050"/>
            <a:ext cx="133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Luis Molina Melo</a:t>
            </a:r>
            <a:endParaRPr sz="700" b="1" u="sng" dirty="0">
              <a:latin typeface="Nunito"/>
              <a:ea typeface="Nunito"/>
              <a:cs typeface="Nunito"/>
              <a:sym typeface="Nunito"/>
            </a:endParaRPr>
          </a:p>
        </p:txBody>
      </p:sp>
      <p:sp>
        <p:nvSpPr>
          <p:cNvPr id="342" name="Google Shape;342;p14"/>
          <p:cNvSpPr txBox="1"/>
          <p:nvPr/>
        </p:nvSpPr>
        <p:spPr>
          <a:xfrm>
            <a:off x="5099550" y="1441050"/>
            <a:ext cx="12555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Eduardo Redlich Mardones</a:t>
            </a:r>
            <a:endParaRPr sz="700" b="1" u="sng" dirty="0">
              <a:latin typeface="Nunito"/>
              <a:ea typeface="Nunito"/>
              <a:cs typeface="Nunito"/>
              <a:sym typeface="Nunito"/>
            </a:endParaRPr>
          </a:p>
        </p:txBody>
      </p:sp>
      <p:sp>
        <p:nvSpPr>
          <p:cNvPr id="343" name="Google Shape;343;p14"/>
          <p:cNvSpPr txBox="1"/>
          <p:nvPr/>
        </p:nvSpPr>
        <p:spPr>
          <a:xfrm>
            <a:off x="6397850" y="1441050"/>
            <a:ext cx="1255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Nicolás Torres OValle</a:t>
            </a:r>
            <a:endParaRPr sz="700" b="1" u="sng" dirty="0">
              <a:latin typeface="Nunito"/>
              <a:ea typeface="Nunito"/>
              <a:cs typeface="Nunito"/>
              <a:sym typeface="Nunito"/>
            </a:endParaRPr>
          </a:p>
        </p:txBody>
      </p:sp>
      <p:pic>
        <p:nvPicPr>
          <p:cNvPr id="344" name="Google Shape;344;p14">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45" name="Google Shape;345;p14">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2" name="Imagen 1"/>
          <p:cNvPicPr>
            <a:picLocks noChangeAspect="1"/>
          </p:cNvPicPr>
          <p:nvPr/>
        </p:nvPicPr>
        <p:blipFill>
          <a:blip r:embed="rId5"/>
          <a:stretch>
            <a:fillRect/>
          </a:stretch>
        </p:blipFill>
        <p:spPr>
          <a:xfrm>
            <a:off x="496968" y="403479"/>
            <a:ext cx="963251" cy="981541"/>
          </a:xfrm>
          <a:prstGeom prst="rect">
            <a:avLst/>
          </a:prstGeom>
        </p:spPr>
      </p:pic>
      <p:pic>
        <p:nvPicPr>
          <p:cNvPr id="4" name="Imagen 3"/>
          <p:cNvPicPr>
            <a:picLocks noChangeAspect="1"/>
          </p:cNvPicPr>
          <p:nvPr/>
        </p:nvPicPr>
        <p:blipFill>
          <a:blip r:embed="rId6"/>
          <a:stretch>
            <a:fillRect/>
          </a:stretch>
        </p:blipFill>
        <p:spPr>
          <a:xfrm>
            <a:off x="2447802" y="894952"/>
            <a:ext cx="751747" cy="601997"/>
          </a:xfrm>
          <a:prstGeom prst="rect">
            <a:avLst/>
          </a:prstGeom>
        </p:spPr>
      </p:pic>
      <p:pic>
        <p:nvPicPr>
          <p:cNvPr id="2050" name="Picture 2" descr="LUIS MOLINA MELO – ALCALDE NINHUE | #SomosLaDC"/>
          <p:cNvPicPr>
            <a:picLocks noChangeAspect="1" noChangeArrowheads="1"/>
          </p:cNvPicPr>
          <p:nvPr/>
        </p:nvPicPr>
        <p:blipFill rotWithShape="1">
          <a:blip r:embed="rId7">
            <a:extLst>
              <a:ext uri="{28A0092B-C50C-407E-A947-70E740481C1C}">
                <a14:useLocalDpi xmlns:a14="http://schemas.microsoft.com/office/drawing/2010/main" val="0"/>
              </a:ext>
            </a:extLst>
          </a:blip>
          <a:srcRect l="14108" t="8751" r="18371" b="23538"/>
          <a:stretch/>
        </p:blipFill>
        <p:spPr bwMode="auto">
          <a:xfrm>
            <a:off x="3915967" y="811185"/>
            <a:ext cx="705630" cy="7056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calde de Ránquil: &quot;Queremos salir al mundo como la puerta del Valle del  Itata&quot;"/>
          <p:cNvPicPr>
            <a:picLocks noChangeAspect="1" noChangeArrowheads="1"/>
          </p:cNvPicPr>
          <p:nvPr/>
        </p:nvPicPr>
        <p:blipFill rotWithShape="1">
          <a:blip r:embed="rId8">
            <a:extLst>
              <a:ext uri="{28A0092B-C50C-407E-A947-70E740481C1C}">
                <a14:useLocalDpi xmlns:a14="http://schemas.microsoft.com/office/drawing/2010/main" val="0"/>
              </a:ext>
            </a:extLst>
          </a:blip>
          <a:srcRect r="38789"/>
          <a:stretch/>
        </p:blipFill>
        <p:spPr bwMode="auto">
          <a:xfrm>
            <a:off x="6684938" y="698893"/>
            <a:ext cx="734034" cy="799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uardo Redlich Mardones | Alcalde de Quirihue (@eduardo_redlich) •  Instagram photos and vide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0261" y="742259"/>
            <a:ext cx="778926" cy="778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15"/>
          <p:cNvSpPr txBox="1">
            <a:spLocks noGrp="1"/>
          </p:cNvSpPr>
          <p:nvPr>
            <p:ph type="title"/>
          </p:nvPr>
        </p:nvSpPr>
        <p:spPr>
          <a:xfrm>
            <a:off x="1538560" y="30007"/>
            <a:ext cx="3311612" cy="378402"/>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ts val="1100"/>
              <a:buFont typeface="Arial"/>
              <a:buNone/>
            </a:pPr>
            <a:r>
              <a:rPr lang="es" sz="2255" dirty="0">
                <a:solidFill>
                  <a:schemeClr val="accent1"/>
                </a:solidFill>
                <a:latin typeface="Arial"/>
                <a:ea typeface="Arial"/>
                <a:cs typeface="Arial"/>
                <a:sym typeface="Arial"/>
              </a:rPr>
              <a:t>Secretaria Ejecutiva</a:t>
            </a:r>
            <a:endParaRPr sz="2255" dirty="0">
              <a:solidFill>
                <a:schemeClr val="accent1"/>
              </a:solidFill>
              <a:latin typeface="Arial"/>
              <a:ea typeface="Arial"/>
              <a:cs typeface="Arial"/>
              <a:sym typeface="Arial"/>
            </a:endParaRPr>
          </a:p>
        </p:txBody>
      </p:sp>
      <p:sp>
        <p:nvSpPr>
          <p:cNvPr id="354" name="Google Shape;354;p15"/>
          <p:cNvSpPr txBox="1">
            <a:spLocks noGrp="1"/>
          </p:cNvSpPr>
          <p:nvPr>
            <p:ph type="body" idx="1"/>
          </p:nvPr>
        </p:nvSpPr>
        <p:spPr>
          <a:xfrm>
            <a:off x="98676" y="813609"/>
            <a:ext cx="8519905" cy="3187029"/>
          </a:xfrm>
          <a:prstGeom prst="rect">
            <a:avLst/>
          </a:prstGeom>
        </p:spPr>
        <p:txBody>
          <a:bodyPr spcFirstLastPara="1" wrap="square" lIns="91425" tIns="91425" rIns="91425" bIns="91425" anchor="t" anchorCtr="0">
            <a:noAutofit/>
          </a:bodyPr>
          <a:lstStyle/>
          <a:p>
            <a:r>
              <a:rPr lang="es-ES" sz="1000" dirty="0"/>
              <a:t>Serán responsabilidad del El Director(a) o Secretario(a) Ejecutivo(a):</a:t>
            </a:r>
            <a:endParaRPr lang="es-CL" sz="1000" dirty="0"/>
          </a:p>
          <a:p>
            <a:pPr lvl="0"/>
            <a:r>
              <a:rPr lang="es-ES" sz="1000" dirty="0"/>
              <a:t>Dirigir la marcha administrativa de la Asociación;</a:t>
            </a:r>
            <a:endParaRPr lang="es-CL" sz="1000" dirty="0"/>
          </a:p>
          <a:p>
            <a:pPr lvl="0"/>
            <a:r>
              <a:rPr lang="es-ES" sz="1000" dirty="0"/>
              <a:t>Concurrir a las sesiones del Directorio y a las Asambleas sólo con derecho a voz;</a:t>
            </a:r>
            <a:endParaRPr lang="es-CL" sz="1000" dirty="0"/>
          </a:p>
          <a:p>
            <a:pPr lvl="0"/>
            <a:r>
              <a:rPr lang="es-ES" sz="1000" dirty="0"/>
              <a:t>Ejecutar y hacer cumplir los acuerdos del Directorio y la Asamblea de socias;</a:t>
            </a:r>
            <a:endParaRPr lang="es-CL" sz="1000" dirty="0"/>
          </a:p>
          <a:p>
            <a:pPr lvl="0"/>
            <a:r>
              <a:rPr lang="es-ES" sz="1000" dirty="0"/>
              <a:t>Actuar por delegación del Presidente ante los órganos e instituciones con los cuales se relacione la Asociación;</a:t>
            </a:r>
            <a:endParaRPr lang="es-CL" sz="1000" dirty="0"/>
          </a:p>
          <a:p>
            <a:pPr lvl="0"/>
            <a:r>
              <a:rPr lang="es-ES" sz="1000" dirty="0"/>
              <a:t>Ejercer en nombre del Presidente la representación judicial y extrajudicial en casos determinados, previo otorgamiento de poderes especiales por parte de la asamblea, acordada con mayoría absoluta; </a:t>
            </a:r>
            <a:endParaRPr lang="es-CL" sz="1000" dirty="0"/>
          </a:p>
          <a:p>
            <a:pPr lvl="0"/>
            <a:r>
              <a:rPr lang="es-ES" sz="1000" dirty="0"/>
              <a:t>Llevar un registro de las Municipalidades afiliadas, el cual será público y deberá consignar, a lo menos, la siguiente información:</a:t>
            </a:r>
            <a:endParaRPr lang="es-CL" sz="1000" dirty="0"/>
          </a:p>
          <a:p>
            <a:r>
              <a:rPr lang="es-ES" sz="1000" dirty="0"/>
              <a:t>I. Fecha de incorporación de la Municipalidad a la Asociación;</a:t>
            </a:r>
            <a:endParaRPr lang="es-CL" sz="1000" dirty="0"/>
          </a:p>
          <a:p>
            <a:r>
              <a:rPr lang="es-ES" sz="1000" dirty="0"/>
              <a:t>II. Copia del Acta de la respectiva sesión de Concejo en que la Municipalidad acordó crear o incorporarse a la Asociación, y cuotas pagadas por cada socia;</a:t>
            </a:r>
            <a:endParaRPr lang="es-CL" sz="1000" dirty="0"/>
          </a:p>
          <a:p>
            <a:pPr lvl="0"/>
            <a:r>
              <a:rPr lang="es-ES" sz="1000" dirty="0"/>
              <a:t>Elaborar y proponer al Directorio, cada año y para aprobación de éste, el proyecto de presupuesto y Plan de Trabajo de la Asociación; y</a:t>
            </a:r>
            <a:endParaRPr lang="es-CL" sz="1000" dirty="0"/>
          </a:p>
          <a:p>
            <a:pPr lvl="0"/>
            <a:r>
              <a:rPr lang="es-ES" sz="1000" dirty="0"/>
              <a:t>Preparar la Memoria Anual y el Balance General de la Asociación.</a:t>
            </a:r>
            <a:endParaRPr lang="es-CL" sz="1000" dirty="0"/>
          </a:p>
          <a:p>
            <a:pPr eaLnBrk="0"/>
            <a:r>
              <a:rPr lang="es-ES" sz="1000" b="1" dirty="0"/>
              <a:t> </a:t>
            </a:r>
            <a:endParaRPr lang="es-CL" sz="1000" dirty="0"/>
          </a:p>
          <a:p>
            <a:pPr eaLnBrk="0"/>
            <a:r>
              <a:rPr lang="es-ES" sz="1000" b="1" dirty="0"/>
              <a:t>Sin perjuicio de lo anterior, podrá además:</a:t>
            </a:r>
            <a:endParaRPr lang="es-CL" sz="1000" dirty="0"/>
          </a:p>
          <a:p>
            <a:pPr lvl="0" eaLnBrk="0"/>
            <a:r>
              <a:rPr lang="es-ES" sz="1000" dirty="0"/>
              <a:t>Supervigilar la contabilidad, inventario, balance del ejercicio y demás estados financieros de la Asociación;</a:t>
            </a:r>
            <a:endParaRPr lang="es-CL" sz="1000" dirty="0"/>
          </a:p>
          <a:p>
            <a:pPr lvl="0" eaLnBrk="0"/>
            <a:r>
              <a:rPr lang="es-ES" sz="1000" dirty="0"/>
              <a:t>Velar por la entrega anual a la Contraloría General de la República de la contabilidad de la Asociación. Dichas funciones aparecen encomendadas al Presidente en el articulo 15 letra J) y O); </a:t>
            </a:r>
            <a:endParaRPr lang="es-CL" sz="1000" dirty="0"/>
          </a:p>
          <a:p>
            <a:pPr lvl="0" eaLnBrk="0"/>
            <a:r>
              <a:rPr lang="es-ES" sz="1000" dirty="0"/>
              <a:t>Velar por cumplimiento de lo dispuesto en las normas sobre publicidad de la función pública (artículo 8vo de la Constitución Política del Estado),  y normas de la Ley sobre Transparencia y Acceso a la Información de la Administración del Estado (Ley N° 20.285.-);</a:t>
            </a:r>
            <a:endParaRPr lang="es-CL" sz="1000" dirty="0"/>
          </a:p>
          <a:p>
            <a:pPr lvl="0" eaLnBrk="0"/>
            <a:r>
              <a:rPr lang="es-ES" sz="1000" dirty="0"/>
              <a:t>En caso de disolución de la Asociación, deberá proponer a la Asamblea un plan de realización y liquidación de ésta, la que será sometida a votación; y</a:t>
            </a:r>
            <a:endParaRPr lang="es-CL" sz="1000" dirty="0"/>
          </a:p>
          <a:p>
            <a:r>
              <a:rPr lang="es-ES" sz="1000" dirty="0"/>
              <a:t>En general, dirigir la marcha administrativa de la Asociación y ejecutar todo otro asunto que se le comisione.</a:t>
            </a:r>
            <a:endParaRPr lang="es-CL" sz="1000" dirty="0">
              <a:effectLst/>
            </a:endParaRPr>
          </a:p>
        </p:txBody>
      </p:sp>
      <p:sp>
        <p:nvSpPr>
          <p:cNvPr id="355" name="Google Shape;355;p15"/>
          <p:cNvSpPr txBox="1"/>
          <p:nvPr/>
        </p:nvSpPr>
        <p:spPr>
          <a:xfrm>
            <a:off x="5169328" y="315097"/>
            <a:ext cx="1255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Inés Ibieta Placencia</a:t>
            </a:r>
            <a:endParaRPr sz="700" b="1" u="sng" dirty="0">
              <a:latin typeface="Nunito"/>
              <a:ea typeface="Nunito"/>
              <a:cs typeface="Nunito"/>
              <a:sym typeface="Nunito"/>
            </a:endParaRPr>
          </a:p>
        </p:txBody>
      </p:sp>
      <p:pic>
        <p:nvPicPr>
          <p:cNvPr id="356" name="Google Shape;356;p15">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57" name="Google Shape;357;p15">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2" name="Imagen 1"/>
          <p:cNvPicPr>
            <a:picLocks noChangeAspect="1"/>
          </p:cNvPicPr>
          <p:nvPr/>
        </p:nvPicPr>
        <p:blipFill rotWithShape="1">
          <a:blip r:embed="rId5"/>
          <a:srcRect l="34409" t="18783" r="24463" b="17268"/>
          <a:stretch/>
        </p:blipFill>
        <p:spPr>
          <a:xfrm>
            <a:off x="6394222" y="17676"/>
            <a:ext cx="1002216" cy="8765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7"/>
          <p:cNvSpPr txBox="1">
            <a:spLocks noGrp="1"/>
          </p:cNvSpPr>
          <p:nvPr>
            <p:ph type="title"/>
          </p:nvPr>
        </p:nvSpPr>
        <p:spPr>
          <a:xfrm>
            <a:off x="1086938" y="18553"/>
            <a:ext cx="7030500" cy="59147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dirty="0" smtClean="0"/>
              <a:t>Presidente</a:t>
            </a:r>
            <a:endParaRPr dirty="0"/>
          </a:p>
        </p:txBody>
      </p:sp>
      <p:sp>
        <p:nvSpPr>
          <p:cNvPr id="372" name="Google Shape;372;p17"/>
          <p:cNvSpPr txBox="1">
            <a:spLocks noGrp="1"/>
          </p:cNvSpPr>
          <p:nvPr>
            <p:ph type="body" idx="1"/>
          </p:nvPr>
        </p:nvSpPr>
        <p:spPr>
          <a:xfrm>
            <a:off x="1249238" y="490770"/>
            <a:ext cx="7030500" cy="4636962"/>
          </a:xfrm>
          <a:prstGeom prst="rect">
            <a:avLst/>
          </a:prstGeom>
        </p:spPr>
        <p:txBody>
          <a:bodyPr spcFirstLastPara="1" wrap="square" lIns="91425" tIns="91425" rIns="91425" bIns="91425" anchor="t" anchorCtr="0">
            <a:normAutofit fontScale="47500" lnSpcReduction="20000"/>
          </a:bodyPr>
          <a:lstStyle/>
          <a:p>
            <a:pPr marL="146050" lvl="0" indent="0" eaLnBrk="0">
              <a:buNone/>
            </a:pPr>
            <a:r>
              <a:rPr lang="es" sz="2000" dirty="0"/>
              <a:t>El Presidente del Directorio de la Asociación tendrá las siguientes </a:t>
            </a:r>
            <a:r>
              <a:rPr lang="es" sz="2000" dirty="0" smtClean="0"/>
              <a:t>facultades:</a:t>
            </a:r>
          </a:p>
          <a:p>
            <a:pPr marL="146050" lvl="0" indent="0" eaLnBrk="0">
              <a:buNone/>
            </a:pPr>
            <a:endParaRPr lang="es" sz="2000" dirty="0" smtClean="0"/>
          </a:p>
          <a:p>
            <a:pPr lvl="0" eaLnBrk="0"/>
            <a:r>
              <a:rPr lang="es-ES" sz="2000" dirty="0" smtClean="0"/>
              <a:t>Suscribir </a:t>
            </a:r>
            <a:r>
              <a:rPr lang="es-ES" sz="2000" dirty="0"/>
              <a:t>y ejecutar los acuerdos de la Asamblea respecto de la administración del patrimonio de la Asociación, sin perjuicio de las funciones que los Estatutos encomienden a otras personas o las que designe la Asamblea;</a:t>
            </a:r>
            <a:endParaRPr lang="es-CL" sz="2000" dirty="0"/>
          </a:p>
          <a:p>
            <a:pPr lvl="0" eaLnBrk="0"/>
            <a:r>
              <a:rPr lang="es-ES" sz="2000" dirty="0"/>
              <a:t>Administrar y direccionar los servicios que se presten u obras que se ejecuten a través de la Asociación.</a:t>
            </a:r>
            <a:endParaRPr lang="es-CL" sz="2000" dirty="0"/>
          </a:p>
          <a:p>
            <a:pPr lvl="0" eaLnBrk="0"/>
            <a:r>
              <a:rPr lang="es-ES" sz="2000" dirty="0"/>
              <a:t>Ejercer la representación judicial y extrajudicial de la Asociación;</a:t>
            </a:r>
            <a:endParaRPr lang="es-CL" sz="2000" dirty="0"/>
          </a:p>
          <a:p>
            <a:pPr lvl="0"/>
            <a:r>
              <a:rPr lang="es-ES" sz="2000" dirty="0"/>
              <a:t>Presidir el Directorio y las Asambleas de socios, sean éstas Ordinarias o Extraordinarias;</a:t>
            </a:r>
            <a:endParaRPr lang="es-CL" sz="2000" dirty="0"/>
          </a:p>
          <a:p>
            <a:pPr lvl="0"/>
            <a:r>
              <a:rPr lang="es-ES" sz="2000" dirty="0"/>
              <a:t>Convocar a Asamblea cuando corresponda de acuerdo con los Estatutos;</a:t>
            </a:r>
            <a:endParaRPr lang="es-CL" sz="2000" dirty="0"/>
          </a:p>
          <a:p>
            <a:pPr lvl="0"/>
            <a:r>
              <a:rPr lang="es-ES" sz="2000" dirty="0"/>
              <a:t>Organizar los trabajos del Directorio y proponer el plan general de actividades de la Asociación, estando facultado para establecer prioridades en su ejecución;</a:t>
            </a:r>
            <a:endParaRPr lang="es-CL" sz="2000" dirty="0"/>
          </a:p>
          <a:p>
            <a:pPr lvl="0"/>
            <a:r>
              <a:rPr lang="es-ES" sz="2000" dirty="0"/>
              <a:t>Velar por el cumplimiento de los Estatutos, reglamentos y acuerdos de la Asociación;</a:t>
            </a:r>
            <a:endParaRPr lang="es-CL" sz="2000" dirty="0"/>
          </a:p>
          <a:p>
            <a:pPr lvl="0"/>
            <a:r>
              <a:rPr lang="es-ES" sz="2000" dirty="0"/>
              <a:t>Nombrar las comisiones de trabajo que sean pertinentes;</a:t>
            </a:r>
            <a:endParaRPr lang="es-CL" sz="2000" dirty="0"/>
          </a:p>
          <a:p>
            <a:pPr lvl="0"/>
            <a:r>
              <a:rPr lang="es-ES" sz="2000" dirty="0"/>
              <a:t>Firmar la documentación propia de su cargo y aquella en que deba representar a la Asociación;</a:t>
            </a:r>
            <a:endParaRPr lang="es-CL" sz="2000" dirty="0"/>
          </a:p>
          <a:p>
            <a:pPr lvl="0"/>
            <a:r>
              <a:rPr lang="es-ES" sz="2000" dirty="0"/>
              <a:t>Dar cuenta anualmente, en sesión ordinaria, de la marcha de la Institución y demás estados financieros de la Asociación; </a:t>
            </a:r>
            <a:endParaRPr lang="es-CL" sz="2000" dirty="0"/>
          </a:p>
          <a:p>
            <a:pPr lvl="0"/>
            <a:r>
              <a:rPr lang="es-ES" sz="2000" dirty="0"/>
              <a:t>Hacer entrega de toda la información que la Contraloría General de la República, en ejercicio de sus atribuciones, le solicite;</a:t>
            </a:r>
            <a:endParaRPr lang="es-CL" sz="2000" dirty="0"/>
          </a:p>
          <a:p>
            <a:pPr lvl="0" eaLnBrk="0"/>
            <a:r>
              <a:rPr lang="es-ES" sz="2000" dirty="0"/>
              <a:t>Proponer a la Asamblea la elección de Secretario Ejecutivo y su remoción; </a:t>
            </a:r>
            <a:endParaRPr lang="es-CL" sz="2000" dirty="0"/>
          </a:p>
          <a:p>
            <a:pPr lvl="0"/>
            <a:r>
              <a:rPr lang="es-ES" sz="2000" dirty="0"/>
              <a:t>Proponer al Directorio la designación del personal administrativo, superior, técnico y asesor;</a:t>
            </a:r>
            <a:endParaRPr lang="es-CL" sz="2000" dirty="0"/>
          </a:p>
          <a:p>
            <a:pPr lvl="0"/>
            <a:r>
              <a:rPr lang="es-ES" sz="2000" dirty="0"/>
              <a:t>Ejecutar el presupuesto de la Asociación;</a:t>
            </a:r>
            <a:endParaRPr lang="es-CL" sz="2000" dirty="0"/>
          </a:p>
          <a:p>
            <a:pPr lvl="0"/>
            <a:r>
              <a:rPr lang="es-ES" sz="2000" dirty="0"/>
              <a:t>Presentar a la Asamblea la memoria anual y rendir cuenta documentada de su gestión en la última sesión anual, siendo posible también que esta cuenta se pueda trasladar al primer mes del año siguiente;</a:t>
            </a:r>
            <a:endParaRPr lang="es-CL" sz="2000" dirty="0"/>
          </a:p>
          <a:p>
            <a:pPr lvl="0"/>
            <a:r>
              <a:rPr lang="es-ES" sz="2000" dirty="0"/>
              <a:t>Convocar y presidir las sesiones de la Asamblea y del Directorio;</a:t>
            </a:r>
            <a:endParaRPr lang="es-CL" sz="2000" dirty="0"/>
          </a:p>
          <a:p>
            <a:pPr lvl="0" eaLnBrk="0"/>
            <a:r>
              <a:rPr lang="es-CL" sz="2000" dirty="0"/>
              <a:t>Delegar parte o todas las facultades de administración y representación propias y las que el Directorio le delegue, en el Secretario Ejecutivo;</a:t>
            </a:r>
          </a:p>
          <a:p>
            <a:pPr lvl="0" eaLnBrk="0"/>
            <a:r>
              <a:rPr lang="es-ES" sz="2000" dirty="0"/>
              <a:t>Informar en cada sesión Ordinaria de las contrataciones que se realicen en la Asociación;</a:t>
            </a:r>
            <a:endParaRPr lang="es-CL" sz="2000" dirty="0"/>
          </a:p>
          <a:p>
            <a:pPr lvl="0" eaLnBrk="0"/>
            <a:r>
              <a:rPr lang="es-ES" sz="2000" dirty="0"/>
              <a:t>Las demás atribuciones que determinen estos Estatutos y los Reglamentos. </a:t>
            </a:r>
            <a:endParaRPr lang="es-CL" sz="2000" dirty="0"/>
          </a:p>
          <a:p>
            <a:pPr marL="0" lvl="0" indent="0" algn="l" rtl="0">
              <a:spcBef>
                <a:spcPts val="0"/>
              </a:spcBef>
              <a:spcAft>
                <a:spcPts val="0"/>
              </a:spcAft>
              <a:buNone/>
            </a:pPr>
            <a:endParaRPr dirty="0"/>
          </a:p>
        </p:txBody>
      </p:sp>
      <p:sp>
        <p:nvSpPr>
          <p:cNvPr id="375" name="Google Shape;375;p17"/>
          <p:cNvSpPr txBox="1"/>
          <p:nvPr/>
        </p:nvSpPr>
        <p:spPr>
          <a:xfrm>
            <a:off x="29046" y="2789783"/>
            <a:ext cx="12555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Alejandro Pedreros Urrutia</a:t>
            </a:r>
            <a:endParaRPr sz="700" b="1" u="sng" dirty="0">
              <a:latin typeface="Nunito"/>
              <a:ea typeface="Nunito"/>
              <a:cs typeface="Nunito"/>
              <a:sym typeface="Nunito"/>
            </a:endParaRPr>
          </a:p>
        </p:txBody>
      </p:sp>
      <p:pic>
        <p:nvPicPr>
          <p:cNvPr id="376" name="Google Shape;376;p17">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77" name="Google Shape;377;p17">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9" name="Imagen 8"/>
          <p:cNvPicPr>
            <a:picLocks noChangeAspect="1"/>
          </p:cNvPicPr>
          <p:nvPr/>
        </p:nvPicPr>
        <p:blipFill>
          <a:blip r:embed="rId5"/>
          <a:stretch>
            <a:fillRect/>
          </a:stretch>
        </p:blipFill>
        <p:spPr>
          <a:xfrm>
            <a:off x="0" y="0"/>
            <a:ext cx="963251" cy="981541"/>
          </a:xfrm>
          <a:prstGeom prst="rect">
            <a:avLst/>
          </a:prstGeom>
        </p:spPr>
      </p:pic>
      <p:pic>
        <p:nvPicPr>
          <p:cNvPr id="2" name="Imagen 1"/>
          <p:cNvPicPr>
            <a:picLocks noChangeAspect="1"/>
          </p:cNvPicPr>
          <p:nvPr/>
        </p:nvPicPr>
        <p:blipFill>
          <a:blip r:embed="rId6"/>
          <a:stretch>
            <a:fillRect/>
          </a:stretch>
        </p:blipFill>
        <p:spPr>
          <a:xfrm>
            <a:off x="132025" y="1822639"/>
            <a:ext cx="1049542" cy="8447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Vicepresidente</a:t>
            </a:r>
            <a:endParaRPr/>
          </a:p>
        </p:txBody>
      </p:sp>
      <p:sp>
        <p:nvSpPr>
          <p:cNvPr id="383" name="Google Shape;383;p18"/>
          <p:cNvSpPr txBox="1">
            <a:spLocks noGrp="1"/>
          </p:cNvSpPr>
          <p:nvPr>
            <p:ph type="body" idx="1"/>
          </p:nvPr>
        </p:nvSpPr>
        <p:spPr>
          <a:xfrm>
            <a:off x="1335900" y="1299450"/>
            <a:ext cx="7030500" cy="2541600"/>
          </a:xfrm>
          <a:prstGeom prst="rect">
            <a:avLst/>
          </a:prstGeom>
        </p:spPr>
        <p:txBody>
          <a:bodyPr spcFirstLastPara="1" wrap="square" lIns="91425" tIns="91425" rIns="91425" bIns="91425" anchor="t" anchorCtr="0">
            <a:normAutofit/>
          </a:bodyPr>
          <a:lstStyle/>
          <a:p>
            <a:pPr marL="146050" indent="0">
              <a:buNone/>
            </a:pPr>
            <a:r>
              <a:rPr lang="es-ES" sz="1400" dirty="0"/>
              <a:t>Corresponde al Vicepresidente(a) de la Asociación</a:t>
            </a:r>
            <a:r>
              <a:rPr lang="es-ES" sz="1400" dirty="0" smtClean="0"/>
              <a:t>:</a:t>
            </a:r>
          </a:p>
          <a:p>
            <a:pPr marL="146050" indent="0">
              <a:buNone/>
            </a:pPr>
            <a:endParaRPr lang="es-ES" sz="1400" dirty="0"/>
          </a:p>
          <a:p>
            <a:pPr marL="146050" indent="0">
              <a:buNone/>
            </a:pPr>
            <a:endParaRPr lang="es-CL" sz="1400" dirty="0"/>
          </a:p>
          <a:p>
            <a:pPr lvl="0"/>
            <a:r>
              <a:rPr lang="es-ES" sz="1400" dirty="0"/>
              <a:t>Refrendar si es necesario la firma del Presidente(a) en los documentos emitidos;</a:t>
            </a:r>
            <a:endParaRPr lang="es-CL" sz="1400" dirty="0"/>
          </a:p>
          <a:p>
            <a:pPr lvl="0"/>
            <a:r>
              <a:rPr lang="es-ES" sz="1400" dirty="0"/>
              <a:t>Asumir el cargo de Presidente (a) en los casos que este se encuentre de vacaciones o fuera de la región en los actos públicos y privados;</a:t>
            </a:r>
            <a:endParaRPr lang="es-CL" sz="1400" dirty="0"/>
          </a:p>
          <a:p>
            <a:pPr lvl="0"/>
            <a:r>
              <a:rPr lang="es-ES" sz="1400" dirty="0"/>
              <a:t>Actuar como Ministro de Fe en ausencia del Secretario(a) general; y,</a:t>
            </a:r>
            <a:endParaRPr lang="es-CL" sz="1400" dirty="0"/>
          </a:p>
          <a:p>
            <a:pPr lvl="0"/>
            <a:r>
              <a:rPr lang="es-ES" sz="1400" dirty="0"/>
              <a:t>Desempeñar cualquier actividad que se le encomiende en función de su cargo.</a:t>
            </a:r>
            <a:endParaRPr lang="es-CL" sz="1400" dirty="0">
              <a:effectLst/>
            </a:endParaRPr>
          </a:p>
        </p:txBody>
      </p:sp>
      <p:sp>
        <p:nvSpPr>
          <p:cNvPr id="386" name="Google Shape;386;p18"/>
          <p:cNvSpPr txBox="1"/>
          <p:nvPr/>
        </p:nvSpPr>
        <p:spPr>
          <a:xfrm>
            <a:off x="0" y="3351725"/>
            <a:ext cx="133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Luis Molina Melo</a:t>
            </a:r>
            <a:endParaRPr sz="700" b="1" u="sng" dirty="0">
              <a:latin typeface="Nunito"/>
              <a:ea typeface="Nunito"/>
              <a:cs typeface="Nunito"/>
              <a:sym typeface="Nunito"/>
            </a:endParaRPr>
          </a:p>
        </p:txBody>
      </p:sp>
      <p:pic>
        <p:nvPicPr>
          <p:cNvPr id="387" name="Google Shape;387;p18">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88" name="Google Shape;388;p18">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9" name="Imagen 8"/>
          <p:cNvPicPr>
            <a:picLocks noChangeAspect="1"/>
          </p:cNvPicPr>
          <p:nvPr/>
        </p:nvPicPr>
        <p:blipFill>
          <a:blip r:embed="rId5"/>
          <a:stretch>
            <a:fillRect/>
          </a:stretch>
        </p:blipFill>
        <p:spPr>
          <a:xfrm>
            <a:off x="418999" y="133429"/>
            <a:ext cx="963251" cy="981541"/>
          </a:xfrm>
          <a:prstGeom prst="rect">
            <a:avLst/>
          </a:prstGeom>
        </p:spPr>
      </p:pic>
      <p:pic>
        <p:nvPicPr>
          <p:cNvPr id="10" name="Picture 2" descr="LUIS MOLINA MELO – ALCALDE NINHUE | #SomosLaDC"/>
          <p:cNvPicPr>
            <a:picLocks noChangeAspect="1" noChangeArrowheads="1"/>
          </p:cNvPicPr>
          <p:nvPr/>
        </p:nvPicPr>
        <p:blipFill rotWithShape="1">
          <a:blip r:embed="rId6">
            <a:extLst>
              <a:ext uri="{28A0092B-C50C-407E-A947-70E740481C1C}">
                <a14:useLocalDpi xmlns:a14="http://schemas.microsoft.com/office/drawing/2010/main" val="0"/>
              </a:ext>
            </a:extLst>
          </a:blip>
          <a:srcRect l="14108" t="8751" r="18371" b="23538"/>
          <a:stretch/>
        </p:blipFill>
        <p:spPr bwMode="auto">
          <a:xfrm>
            <a:off x="245209" y="2370699"/>
            <a:ext cx="873122" cy="873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Secretario</a:t>
            </a:r>
            <a:endParaRPr/>
          </a:p>
        </p:txBody>
      </p:sp>
      <p:sp>
        <p:nvSpPr>
          <p:cNvPr id="394" name="Google Shape;394;p19"/>
          <p:cNvSpPr txBox="1">
            <a:spLocks noGrp="1"/>
          </p:cNvSpPr>
          <p:nvPr>
            <p:ph type="body" idx="1"/>
          </p:nvPr>
        </p:nvSpPr>
        <p:spPr>
          <a:xfrm>
            <a:off x="1303800" y="1597875"/>
            <a:ext cx="7030500" cy="2541600"/>
          </a:xfrm>
          <a:prstGeom prst="rect">
            <a:avLst/>
          </a:prstGeom>
        </p:spPr>
        <p:txBody>
          <a:bodyPr spcFirstLastPara="1" wrap="square" lIns="91425" tIns="91425" rIns="91425" bIns="91425" anchor="t" anchorCtr="0">
            <a:normAutofit fontScale="92500" lnSpcReduction="10000"/>
          </a:bodyPr>
          <a:lstStyle/>
          <a:p>
            <a:r>
              <a:rPr lang="es-ES" dirty="0"/>
              <a:t>Corresponde al Secretario(a):</a:t>
            </a:r>
            <a:endParaRPr lang="es-CL" dirty="0"/>
          </a:p>
          <a:p>
            <a:pPr lvl="0"/>
            <a:r>
              <a:rPr lang="es-ES" dirty="0"/>
              <a:t>Actuar como Ministro(a) de Fe, redactar y suscribir las actas de las sesiones ordinarias y extraordinarias del Consejo y Directorio, y que se cumpla el Quórum para sesionar y para alcanzar acuerdos válidamente. Asimismo, le corresponderá citar a las Asambleas en la forma consignada en estos Estatutos;</a:t>
            </a:r>
            <a:endParaRPr lang="es-CL" dirty="0"/>
          </a:p>
          <a:p>
            <a:pPr lvl="0"/>
            <a:r>
              <a:rPr lang="es-ES" dirty="0"/>
              <a:t>Llevar el libro de actas de la Asociación.</a:t>
            </a:r>
            <a:endParaRPr lang="es-CL" dirty="0"/>
          </a:p>
          <a:p>
            <a:pPr lvl="0"/>
            <a:r>
              <a:rPr lang="es-ES" dirty="0"/>
              <a:t>Refrendar la Firma de Presidente(a) en los documentos emitidos;</a:t>
            </a:r>
            <a:endParaRPr lang="es-CL" dirty="0"/>
          </a:p>
          <a:p>
            <a:pPr lvl="0"/>
            <a:r>
              <a:rPr lang="es-ES" dirty="0"/>
              <a:t>Coordinar con el Director(a) o Secretario(a) Ejecutivo (a) de la Asociación la organización de la Secretaría y el Archivo de la Asociación;</a:t>
            </a:r>
            <a:endParaRPr lang="es-CL" dirty="0"/>
          </a:p>
          <a:p>
            <a:pPr lvl="0"/>
            <a:r>
              <a:rPr lang="es-ES" dirty="0"/>
              <a:t>Desempeñar cualquier actividad que el Directorio le encomiende;</a:t>
            </a:r>
            <a:endParaRPr lang="es-CL" dirty="0"/>
          </a:p>
          <a:p>
            <a:pPr lvl="0"/>
            <a:r>
              <a:rPr lang="es-ES" dirty="0"/>
              <a:t>El Secretario de la Asociación asumirá las funciones del Vicepresidente cuando éste se encuentre ausente o impedido de ejercer el cargo en forma transitoria. </a:t>
            </a:r>
            <a:endParaRPr lang="es-CL" dirty="0"/>
          </a:p>
          <a:p>
            <a:pPr marL="0" lvl="0" indent="0" algn="just" rtl="0">
              <a:spcBef>
                <a:spcPts val="0"/>
              </a:spcBef>
              <a:spcAft>
                <a:spcPts val="0"/>
              </a:spcAft>
              <a:buNone/>
            </a:pPr>
            <a:endParaRPr dirty="0"/>
          </a:p>
        </p:txBody>
      </p:sp>
      <p:sp>
        <p:nvSpPr>
          <p:cNvPr id="397" name="Google Shape;397;p19"/>
          <p:cNvSpPr txBox="1"/>
          <p:nvPr/>
        </p:nvSpPr>
        <p:spPr>
          <a:xfrm>
            <a:off x="139175" y="3326975"/>
            <a:ext cx="12555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Eduardo Redlich Mardones</a:t>
            </a:r>
            <a:endParaRPr sz="700" b="1" u="sng" dirty="0">
              <a:latin typeface="Nunito"/>
              <a:ea typeface="Nunito"/>
              <a:cs typeface="Nunito"/>
              <a:sym typeface="Nunito"/>
            </a:endParaRPr>
          </a:p>
        </p:txBody>
      </p:sp>
      <p:pic>
        <p:nvPicPr>
          <p:cNvPr id="398" name="Google Shape;398;p19">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99" name="Google Shape;399;p19">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9" name="Imagen 8"/>
          <p:cNvPicPr>
            <a:picLocks noChangeAspect="1"/>
          </p:cNvPicPr>
          <p:nvPr/>
        </p:nvPicPr>
        <p:blipFill>
          <a:blip r:embed="rId5"/>
          <a:stretch>
            <a:fillRect/>
          </a:stretch>
        </p:blipFill>
        <p:spPr>
          <a:xfrm>
            <a:off x="211849" y="107804"/>
            <a:ext cx="963251" cy="981541"/>
          </a:xfrm>
          <a:prstGeom prst="rect">
            <a:avLst/>
          </a:prstGeom>
        </p:spPr>
      </p:pic>
      <p:pic>
        <p:nvPicPr>
          <p:cNvPr id="2" name="Imagen 1"/>
          <p:cNvPicPr>
            <a:picLocks noChangeAspect="1"/>
          </p:cNvPicPr>
          <p:nvPr/>
        </p:nvPicPr>
        <p:blipFill>
          <a:blip r:embed="rId6"/>
          <a:stretch>
            <a:fillRect/>
          </a:stretch>
        </p:blipFill>
        <p:spPr>
          <a:xfrm>
            <a:off x="211849" y="2326297"/>
            <a:ext cx="1000678" cy="100067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Tesorero</a:t>
            </a:r>
            <a:endParaRPr/>
          </a:p>
        </p:txBody>
      </p:sp>
      <p:sp>
        <p:nvSpPr>
          <p:cNvPr id="405" name="Google Shape;405;p20"/>
          <p:cNvSpPr txBox="1">
            <a:spLocks noGrp="1"/>
          </p:cNvSpPr>
          <p:nvPr>
            <p:ph type="body" idx="1"/>
          </p:nvPr>
        </p:nvSpPr>
        <p:spPr>
          <a:xfrm>
            <a:off x="1401450" y="1418651"/>
            <a:ext cx="7030500" cy="2541600"/>
          </a:xfrm>
          <a:prstGeom prst="rect">
            <a:avLst/>
          </a:prstGeom>
        </p:spPr>
        <p:txBody>
          <a:bodyPr spcFirstLastPara="1" wrap="square" lIns="91425" tIns="91425" rIns="91425" bIns="91425" anchor="t" anchorCtr="0">
            <a:normAutofit/>
          </a:bodyPr>
          <a:lstStyle/>
          <a:p>
            <a:pPr marL="146050" indent="0">
              <a:buNone/>
            </a:pPr>
            <a:r>
              <a:rPr lang="es-ES" dirty="0"/>
              <a:t>Corresponde al Tesorero(a) de la Asociación</a:t>
            </a:r>
            <a:r>
              <a:rPr lang="es-ES" dirty="0" smtClean="0"/>
              <a:t>:</a:t>
            </a:r>
          </a:p>
          <a:p>
            <a:pPr marL="146050" indent="0">
              <a:buNone/>
            </a:pPr>
            <a:endParaRPr lang="es-ES" dirty="0"/>
          </a:p>
          <a:p>
            <a:pPr marL="146050" indent="0">
              <a:buNone/>
            </a:pPr>
            <a:endParaRPr lang="es-CL" dirty="0"/>
          </a:p>
          <a:p>
            <a:pPr lvl="0"/>
            <a:r>
              <a:rPr lang="es-ES" dirty="0"/>
              <a:t>Llevar un adecuado control de la ejecución presupuestaria de la Asociación y de las compras públicas de la Asociación;</a:t>
            </a:r>
            <a:endParaRPr lang="es-CL" dirty="0"/>
          </a:p>
          <a:p>
            <a:pPr lvl="0"/>
            <a:r>
              <a:rPr lang="es-ES" dirty="0"/>
              <a:t>Colaborar con el Secretario Ejecutivo en la presentación al Directorio y la Asamblea de la marcha presupuestaria de la Asociación;</a:t>
            </a:r>
            <a:endParaRPr lang="es-CL" dirty="0"/>
          </a:p>
          <a:p>
            <a:pPr lvl="0"/>
            <a:r>
              <a:rPr lang="es-ES" dirty="0"/>
              <a:t>Al Tesorero le corresponderá velar por que se cumpla el presupuesto del año y visar el proyecto de presupuesto que el Secretario Ejecutivo presente al Directorio para su aprobación.</a:t>
            </a:r>
            <a:endParaRPr lang="es-CL" dirty="0">
              <a:effectLst/>
            </a:endParaRPr>
          </a:p>
        </p:txBody>
      </p:sp>
      <p:sp>
        <p:nvSpPr>
          <p:cNvPr id="408" name="Google Shape;408;p20"/>
          <p:cNvSpPr txBox="1"/>
          <p:nvPr/>
        </p:nvSpPr>
        <p:spPr>
          <a:xfrm>
            <a:off x="145950" y="3337550"/>
            <a:ext cx="1255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Nicolás Torres Ovalle</a:t>
            </a:r>
            <a:endParaRPr sz="700" b="1" u="sng" dirty="0">
              <a:latin typeface="Nunito"/>
              <a:ea typeface="Nunito"/>
              <a:cs typeface="Nunito"/>
              <a:sym typeface="Nunito"/>
            </a:endParaRPr>
          </a:p>
        </p:txBody>
      </p:sp>
      <p:pic>
        <p:nvPicPr>
          <p:cNvPr id="409" name="Google Shape;409;p20">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410" name="Google Shape;410;p20">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9" name="Imagen 8"/>
          <p:cNvPicPr>
            <a:picLocks noChangeAspect="1"/>
          </p:cNvPicPr>
          <p:nvPr/>
        </p:nvPicPr>
        <p:blipFill>
          <a:blip r:embed="rId5"/>
          <a:stretch>
            <a:fillRect/>
          </a:stretch>
        </p:blipFill>
        <p:spPr>
          <a:xfrm>
            <a:off x="259399" y="150350"/>
            <a:ext cx="963251" cy="981541"/>
          </a:xfrm>
          <a:prstGeom prst="rect">
            <a:avLst/>
          </a:prstGeom>
        </p:spPr>
      </p:pic>
      <p:pic>
        <p:nvPicPr>
          <p:cNvPr id="2" name="Imagen 1"/>
          <p:cNvPicPr>
            <a:picLocks noChangeAspect="1"/>
          </p:cNvPicPr>
          <p:nvPr/>
        </p:nvPicPr>
        <p:blipFill>
          <a:blip r:embed="rId6"/>
          <a:stretch>
            <a:fillRect/>
          </a:stretch>
        </p:blipFill>
        <p:spPr>
          <a:xfrm>
            <a:off x="330826" y="2363975"/>
            <a:ext cx="891824" cy="9735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Unidad de Administración y Finanzas</a:t>
            </a:r>
            <a:endParaRPr/>
          </a:p>
        </p:txBody>
      </p:sp>
      <p:sp>
        <p:nvSpPr>
          <p:cNvPr id="416" name="Google Shape;416;p21"/>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es-ES" sz="1400" dirty="0" smtClean="0">
                <a:latin typeface="Arial"/>
                <a:ea typeface="Arial"/>
                <a:cs typeface="Arial"/>
                <a:sym typeface="Arial"/>
              </a:rPr>
              <a:t>Esta Unidad tendrá la responsabilidad de:</a:t>
            </a:r>
          </a:p>
          <a:p>
            <a:pPr marL="0" lvl="0" indent="0" algn="just" rtl="0">
              <a:spcBef>
                <a:spcPts val="0"/>
              </a:spcBef>
              <a:spcAft>
                <a:spcPts val="0"/>
              </a:spcAft>
              <a:buNone/>
            </a:pPr>
            <a:endParaRPr lang="es-ES" sz="1400" dirty="0">
              <a:latin typeface="Arial"/>
              <a:cs typeface="Arial"/>
              <a:sym typeface="Arial"/>
            </a:endParaRPr>
          </a:p>
          <a:p>
            <a:pPr lvl="0"/>
            <a:r>
              <a:rPr lang="es-ES" sz="1400" dirty="0"/>
              <a:t>Aplicar las disposiciones de la Ley N° 18.695, Orgánica Constitucional de Municipalidades en los artículos pertinentes, para el manejo de los fondos de la Asociación;</a:t>
            </a:r>
            <a:endParaRPr lang="es-CL" sz="1400" dirty="0"/>
          </a:p>
          <a:p>
            <a:pPr lvl="0"/>
            <a:r>
              <a:rPr lang="es-ES" sz="1400" dirty="0"/>
              <a:t>Manejo Presupuestario;</a:t>
            </a:r>
            <a:endParaRPr lang="es-CL" sz="1400" dirty="0"/>
          </a:p>
          <a:p>
            <a:pPr lvl="0"/>
            <a:r>
              <a:rPr lang="es-ES" sz="1400" dirty="0"/>
              <a:t>Ingreso y Gastos Contables;</a:t>
            </a:r>
            <a:endParaRPr lang="es-CL" sz="1400" dirty="0"/>
          </a:p>
          <a:p>
            <a:pPr lvl="0"/>
            <a:r>
              <a:rPr lang="es-ES" sz="1400" dirty="0"/>
              <a:t>Pago a Proveedores;</a:t>
            </a:r>
            <a:endParaRPr lang="es-CL" sz="1400" dirty="0"/>
          </a:p>
          <a:p>
            <a:pPr lvl="0"/>
            <a:r>
              <a:rPr lang="es-ES" sz="1400" dirty="0"/>
              <a:t>Pago de Remuneraciones, pagos previsionales, personal, etc.</a:t>
            </a:r>
            <a:endParaRPr lang="es-CL" sz="1400" dirty="0"/>
          </a:p>
          <a:p>
            <a:pPr lvl="0"/>
            <a:r>
              <a:rPr lang="es-ES" sz="1400" dirty="0"/>
              <a:t>Otros temas contables y financieros;</a:t>
            </a:r>
            <a:endParaRPr lang="es-CL" sz="1400" dirty="0"/>
          </a:p>
          <a:p>
            <a:pPr lvl="0"/>
            <a:r>
              <a:rPr lang="es-ES" sz="1400" dirty="0"/>
              <a:t>Adquisiciones;</a:t>
            </a:r>
            <a:endParaRPr lang="es-CL" sz="1400" dirty="0"/>
          </a:p>
          <a:p>
            <a:pPr lvl="0"/>
            <a:r>
              <a:rPr lang="es-ES" sz="1400" dirty="0"/>
              <a:t>Cuenta al Directorio de Balances y Ejecución Presupuestaria.</a:t>
            </a:r>
            <a:endParaRPr lang="es-CL" sz="1400" dirty="0"/>
          </a:p>
          <a:p>
            <a:pPr marL="0" lvl="0" indent="0" algn="just" rtl="0">
              <a:spcBef>
                <a:spcPts val="0"/>
              </a:spcBef>
              <a:spcAft>
                <a:spcPts val="0"/>
              </a:spcAft>
              <a:buNone/>
            </a:pPr>
            <a:endParaRPr sz="1400" dirty="0"/>
          </a:p>
        </p:txBody>
      </p:sp>
      <p:pic>
        <p:nvPicPr>
          <p:cNvPr id="418" name="Google Shape;418;p21">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419" name="Google Shape;419;p21">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7" name="Imagen 6"/>
          <p:cNvPicPr>
            <a:picLocks noChangeAspect="1"/>
          </p:cNvPicPr>
          <p:nvPr/>
        </p:nvPicPr>
        <p:blipFill>
          <a:blip r:embed="rId5"/>
          <a:stretch>
            <a:fillRect/>
          </a:stretch>
        </p:blipFill>
        <p:spPr>
          <a:xfrm>
            <a:off x="178249" y="233179"/>
            <a:ext cx="963251" cy="9815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dirty="0" smtClean="0"/>
              <a:t>Residencias Estudiantiles</a:t>
            </a:r>
            <a:endParaRPr dirty="0"/>
          </a:p>
        </p:txBody>
      </p:sp>
      <p:sp>
        <p:nvSpPr>
          <p:cNvPr id="425" name="Google Shape;425;p22"/>
          <p:cNvSpPr txBox="1">
            <a:spLocks noGrp="1"/>
          </p:cNvSpPr>
          <p:nvPr>
            <p:ph type="body" idx="1"/>
          </p:nvPr>
        </p:nvSpPr>
        <p:spPr>
          <a:xfrm>
            <a:off x="974879" y="1542717"/>
            <a:ext cx="7030500" cy="2541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1400" dirty="0">
                <a:latin typeface="Arial"/>
                <a:ea typeface="Arial"/>
                <a:cs typeface="Arial"/>
                <a:sym typeface="Arial"/>
              </a:rPr>
              <a:t>Deberán desarrollar la siguientes funciones:</a:t>
            </a:r>
            <a:endParaRPr sz="1400" dirty="0">
              <a:latin typeface="Arial"/>
              <a:ea typeface="Arial"/>
              <a:cs typeface="Arial"/>
              <a:sym typeface="Arial"/>
            </a:endParaRPr>
          </a:p>
          <a:p>
            <a:pPr marL="457200" lvl="0" indent="-317500" algn="l" rtl="0">
              <a:spcBef>
                <a:spcPts val="1200"/>
              </a:spcBef>
              <a:spcAft>
                <a:spcPts val="0"/>
              </a:spcAft>
              <a:buSzPts val="1400"/>
              <a:buFont typeface="Arial"/>
              <a:buChar char="●"/>
            </a:pPr>
            <a:r>
              <a:rPr lang="es-ES" sz="1400" dirty="0" smtClean="0">
                <a:latin typeface="Arial"/>
                <a:ea typeface="Arial"/>
                <a:cs typeface="Arial"/>
                <a:sym typeface="Arial"/>
              </a:rPr>
              <a:t>Llevar registro anuales de los residentes por comuna.</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s" sz="1400" dirty="0" smtClean="0">
                <a:latin typeface="Arial"/>
                <a:ea typeface="Arial"/>
                <a:cs typeface="Arial"/>
                <a:sym typeface="Arial"/>
              </a:rPr>
              <a:t>Llevar registro de la estadía de los residentes, tanto en su comportamiento, como sus horarios de clases, permisos especiales y toda aquella materia que sea relevante para la correcta estadía.</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s" sz="1400" dirty="0" smtClean="0">
                <a:latin typeface="Arial"/>
                <a:ea typeface="Arial"/>
                <a:cs typeface="Arial"/>
                <a:sym typeface="Arial"/>
              </a:rPr>
              <a:t>Mantener informada a la Asociación y las encaragdas comunales de todo el funcionamiento de las residencias estudiantiles, asi como sus requerimientos en forma oportuna.</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s" sz="1400" dirty="0" smtClean="0">
                <a:latin typeface="Arial"/>
                <a:ea typeface="Arial"/>
                <a:cs typeface="Arial"/>
                <a:sym typeface="Arial"/>
              </a:rPr>
              <a:t>Velar por el cumplimiento del reglamento interno e informar sus incumplimientos.</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s" sz="1400" dirty="0" smtClean="0">
                <a:latin typeface="Arial"/>
                <a:ea typeface="Arial"/>
                <a:cs typeface="Arial"/>
                <a:sym typeface="Arial"/>
              </a:rPr>
              <a:t>Mantener en buen estado de limpieza y confort la residencia.</a:t>
            </a:r>
            <a:endParaRPr sz="1400" dirty="0">
              <a:latin typeface="Arial"/>
              <a:ea typeface="Arial"/>
              <a:cs typeface="Arial"/>
              <a:sym typeface="Arial"/>
            </a:endParaRPr>
          </a:p>
        </p:txBody>
      </p:sp>
      <p:pic>
        <p:nvPicPr>
          <p:cNvPr id="427" name="Google Shape;427;p22">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428" name="Google Shape;428;p22">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7" name="Imagen 6"/>
          <p:cNvPicPr>
            <a:picLocks noChangeAspect="1"/>
          </p:cNvPicPr>
          <p:nvPr/>
        </p:nvPicPr>
        <p:blipFill>
          <a:blip r:embed="rId5"/>
          <a:stretch>
            <a:fillRect/>
          </a:stretch>
        </p:blipFill>
        <p:spPr>
          <a:xfrm>
            <a:off x="178249" y="150350"/>
            <a:ext cx="963251" cy="9815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1244</Words>
  <Application>Microsoft Office PowerPoint</Application>
  <PresentationFormat>Presentación en pantalla (16:9)</PresentationFormat>
  <Paragraphs>162</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Roboto</vt:lpstr>
      <vt:lpstr>Arial</vt:lpstr>
      <vt:lpstr>Maven Pro</vt:lpstr>
      <vt:lpstr>Nunito</vt:lpstr>
      <vt:lpstr>Momentum</vt:lpstr>
      <vt:lpstr>Presentación de PowerPoint</vt:lpstr>
      <vt:lpstr>Directorio Asociación Presidente - Vicepresidente - Secretario - Tesorero </vt:lpstr>
      <vt:lpstr>Secretaria Ejecutiva</vt:lpstr>
      <vt:lpstr>Presidente</vt:lpstr>
      <vt:lpstr>Vicepresidente</vt:lpstr>
      <vt:lpstr>Secretario</vt:lpstr>
      <vt:lpstr>Tesorero</vt:lpstr>
      <vt:lpstr>Unidad de Administración y Finanzas</vt:lpstr>
      <vt:lpstr>Residencias Estudiantiles</vt:lpstr>
      <vt:lpstr>Unidad de Proyectos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Mirna Bermedo Escobar</dc:creator>
  <cp:lastModifiedBy>INÉS</cp:lastModifiedBy>
  <cp:revision>24</cp:revision>
  <dcterms:modified xsi:type="dcterms:W3CDTF">2025-02-10T14:12:46Z</dcterms:modified>
</cp:coreProperties>
</file>